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handoutMasterIdLst>
    <p:handoutMasterId r:id="rId8"/>
  </p:handoutMasterIdLst>
  <p:sldIdLst>
    <p:sldId id="259" r:id="rId5"/>
    <p:sldId id="261" r:id="rId6"/>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CCFFFF"/>
    <a:srgbClr val="66FFFF"/>
    <a:srgbClr val="FF99FF"/>
    <a:srgbClr val="F5D5EE"/>
    <a:srgbClr val="66FF33"/>
    <a:srgbClr val="66FF99"/>
    <a:srgbClr val="CCCCFF"/>
    <a:srgbClr val="820C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02384-0EDC-47B5-9D38-842BAF73C0E0}" v="1" dt="2025-02-19T09:30:18.9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19413" cy="495300"/>
          </a:xfrm>
          <a:prstGeom prst="rect">
            <a:avLst/>
          </a:prstGeom>
        </p:spPr>
        <p:txBody>
          <a:bodyPr vert="horz" lIns="91393" tIns="45696" rIns="91393" bIns="4569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393" tIns="45696" rIns="91393" bIns="45696" rtlCol="0"/>
          <a:lstStyle>
            <a:lvl1pPr algn="r">
              <a:defRPr sz="1200"/>
            </a:lvl1pPr>
          </a:lstStyle>
          <a:p>
            <a:fld id="{1C8F5B4B-DDF8-4CFE-8BF9-48470A2CEDDF}" type="datetimeFigureOut">
              <a:rPr kumimoji="1" lang="ja-JP" altLang="en-US" smtClean="0"/>
              <a:t>2025/2/24</a:t>
            </a:fld>
            <a:endParaRPr kumimoji="1" lang="ja-JP" altLang="en-US"/>
          </a:p>
        </p:txBody>
      </p:sp>
      <p:sp>
        <p:nvSpPr>
          <p:cNvPr id="4" name="フッター プレースホルダー 3"/>
          <p:cNvSpPr>
            <a:spLocks noGrp="1"/>
          </p:cNvSpPr>
          <p:nvPr>
            <p:ph type="ftr" sz="quarter" idx="2"/>
          </p:nvPr>
        </p:nvSpPr>
        <p:spPr>
          <a:xfrm>
            <a:off x="8" y="9371013"/>
            <a:ext cx="2919413" cy="495300"/>
          </a:xfrm>
          <a:prstGeom prst="rect">
            <a:avLst/>
          </a:prstGeom>
        </p:spPr>
        <p:txBody>
          <a:bodyPr vert="horz" lIns="91393" tIns="45696" rIns="91393" bIns="4569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393" tIns="45696" rIns="91393" bIns="45696" rtlCol="0" anchor="b"/>
          <a:lstStyle>
            <a:lvl1pPr algn="r">
              <a:defRPr sz="1200"/>
            </a:lvl1pPr>
          </a:lstStyle>
          <a:p>
            <a:fld id="{1AD13724-2546-4903-B2B5-63A57B9306E7}" type="slidenum">
              <a:rPr kumimoji="1" lang="ja-JP" altLang="en-US" smtClean="0"/>
              <a:t>‹#›</a:t>
            </a:fld>
            <a:endParaRPr kumimoji="1" lang="ja-JP" altLang="en-US"/>
          </a:p>
        </p:txBody>
      </p:sp>
    </p:spTree>
    <p:extLst>
      <p:ext uri="{BB962C8B-B14F-4D97-AF65-F5344CB8AC3E}">
        <p14:creationId xmlns:p14="http://schemas.microsoft.com/office/powerpoint/2010/main" val="175564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19413" cy="495300"/>
          </a:xfrm>
          <a:prstGeom prst="rect">
            <a:avLst/>
          </a:prstGeom>
        </p:spPr>
        <p:txBody>
          <a:bodyPr vert="horz" lIns="91377" tIns="45689" rIns="91377" bIns="4568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377" tIns="45689" rIns="91377" bIns="45689" rtlCol="0"/>
          <a:lstStyle>
            <a:lvl1pPr algn="r">
              <a:defRPr sz="1200"/>
            </a:lvl1pPr>
          </a:lstStyle>
          <a:p>
            <a:fld id="{86476716-F368-4B5B-A5A6-E2AE30843EF6}" type="datetimeFigureOut">
              <a:rPr kumimoji="1" lang="ja-JP" altLang="en-US" smtClean="0"/>
              <a:t>2025/2/24</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377" tIns="45689" rIns="91377" bIns="45689" rtlCol="0" anchor="ctr"/>
          <a:lstStyle/>
          <a:p>
            <a:endParaRPr lang="ja-JP" altLang="en-US"/>
          </a:p>
        </p:txBody>
      </p:sp>
      <p:sp>
        <p:nvSpPr>
          <p:cNvPr id="5" name="ノート プレースホルダー 4"/>
          <p:cNvSpPr>
            <a:spLocks noGrp="1"/>
          </p:cNvSpPr>
          <p:nvPr>
            <p:ph type="body" sz="quarter" idx="3"/>
          </p:nvPr>
        </p:nvSpPr>
        <p:spPr>
          <a:xfrm>
            <a:off x="673102" y="4748213"/>
            <a:ext cx="5389563" cy="3884612"/>
          </a:xfrm>
          <a:prstGeom prst="rect">
            <a:avLst/>
          </a:prstGeom>
        </p:spPr>
        <p:txBody>
          <a:bodyPr vert="horz" lIns="91377" tIns="45689" rIns="91377" bIns="456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371014"/>
            <a:ext cx="2919413" cy="495300"/>
          </a:xfrm>
          <a:prstGeom prst="rect">
            <a:avLst/>
          </a:prstGeom>
        </p:spPr>
        <p:txBody>
          <a:bodyPr vert="horz" lIns="91377" tIns="45689" rIns="91377" bIns="4568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377" tIns="45689" rIns="91377" bIns="45689" rtlCol="0" anchor="b"/>
          <a:lstStyle>
            <a:lvl1pPr algn="r">
              <a:defRPr sz="1200"/>
            </a:lvl1pPr>
          </a:lstStyle>
          <a:p>
            <a:fld id="{CBC61775-F748-47A2-8CE7-2C6E373D2D1E}" type="slidenum">
              <a:rPr kumimoji="1" lang="ja-JP" altLang="en-US" smtClean="0"/>
              <a:t>‹#›</a:t>
            </a:fld>
            <a:endParaRPr kumimoji="1" lang="ja-JP" altLang="en-US"/>
          </a:p>
        </p:txBody>
      </p:sp>
    </p:spTree>
    <p:extLst>
      <p:ext uri="{BB962C8B-B14F-4D97-AF65-F5344CB8AC3E}">
        <p14:creationId xmlns:p14="http://schemas.microsoft.com/office/powerpoint/2010/main" val="25677465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789">
              <a:defRPr/>
            </a:pPr>
            <a:r>
              <a:rPr kumimoji="1" lang="ja-JP" altLang="en-US"/>
              <a:t>毎月</a:t>
            </a:r>
            <a:r>
              <a:rPr kumimoji="1" lang="en-US" altLang="ja-JP"/>
              <a:t>15</a:t>
            </a:r>
            <a:r>
              <a:rPr kumimoji="1" lang="ja-JP" altLang="en-US"/>
              <a:t>日までに仕上げて、毎月</a:t>
            </a:r>
            <a:r>
              <a:rPr kumimoji="1" lang="en-US" altLang="ja-JP"/>
              <a:t>20</a:t>
            </a:r>
            <a:r>
              <a:rPr kumimoji="1" lang="ja-JP" altLang="en-US"/>
              <a:t>日市報配布の際に、毎月</a:t>
            </a:r>
            <a:r>
              <a:rPr kumimoji="1" lang="en-US" altLang="ja-JP"/>
              <a:t>5</a:t>
            </a:r>
            <a:r>
              <a:rPr kumimoji="1" lang="ja-JP" altLang="en-US"/>
              <a:t>日の大寺ポスティング分を渡す。（土日祝のポスティングは前倒しで平日に実施）</a:t>
            </a:r>
            <a:endParaRPr kumimoji="1" lang="en-US" altLang="ja-JP"/>
          </a:p>
          <a:p>
            <a:pPr defTabSz="913936">
              <a:defRPr/>
            </a:pPr>
            <a:r>
              <a:rPr kumimoji="1" lang="en-US" altLang="ja-JP"/>
              <a:t>【</a:t>
            </a:r>
            <a:r>
              <a:rPr kumimoji="1" lang="ja-JP" altLang="en-US"/>
              <a:t>配布</a:t>
            </a:r>
            <a:r>
              <a:rPr kumimoji="1" lang="en-US" altLang="ja-JP"/>
              <a:t>】</a:t>
            </a:r>
            <a:r>
              <a:rPr kumimoji="1" lang="ja-JP" altLang="en-US"/>
              <a:t>　奇数月：クリーム</a:t>
            </a:r>
            <a:r>
              <a:rPr kumimoji="1" lang="ja-JP" altLang="en-US" baseline="0"/>
              <a:t> ／ 偶数月：ライトブルー（大寺ポスティング</a:t>
            </a:r>
            <a:r>
              <a:rPr kumimoji="1" lang="en-US" altLang="ja-JP" baseline="0"/>
              <a:t>447</a:t>
            </a:r>
            <a:r>
              <a:rPr kumimoji="1" lang="ja-JP" altLang="en-US" baseline="0"/>
              <a:t>部、アイル</a:t>
            </a:r>
            <a:r>
              <a:rPr kumimoji="1" lang="en-US" altLang="ja-JP" baseline="0"/>
              <a:t>50</a:t>
            </a:r>
            <a:r>
              <a:rPr kumimoji="1" lang="ja-JP" altLang="en-US" baseline="0"/>
              <a:t>部）</a:t>
            </a:r>
            <a:endParaRPr kumimoji="1" lang="en-US" altLang="ja-JP" baseline="0"/>
          </a:p>
          <a:p>
            <a:r>
              <a:rPr kumimoji="1" lang="en-US" altLang="ja-JP"/>
              <a:t>【</a:t>
            </a:r>
            <a:r>
              <a:rPr kumimoji="1" lang="ja-JP" altLang="en-US"/>
              <a:t>掲示</a:t>
            </a:r>
            <a:r>
              <a:rPr kumimoji="1" lang="en-US" altLang="ja-JP"/>
              <a:t>】</a:t>
            </a:r>
            <a:r>
              <a:rPr kumimoji="1" lang="ja-JP" altLang="en-US"/>
              <a:t>　</a:t>
            </a:r>
            <a:r>
              <a:rPr kumimoji="1" lang="en-US" altLang="ja-JP"/>
              <a:t>	A3*4</a:t>
            </a:r>
            <a:r>
              <a:rPr kumimoji="1" lang="ja-JP" altLang="en-US"/>
              <a:t>：３部（受付横掲示板、</a:t>
            </a:r>
            <a:r>
              <a:rPr kumimoji="1" lang="en-US" altLang="ja-JP"/>
              <a:t>TR</a:t>
            </a:r>
            <a:r>
              <a:rPr kumimoji="1" lang="ja-JP" altLang="en-US"/>
              <a:t>室、ダンススタジオ）</a:t>
            </a:r>
            <a:endParaRPr kumimoji="1" lang="en-US" altLang="ja-JP"/>
          </a:p>
          <a:p>
            <a:r>
              <a:rPr kumimoji="1" lang="en-US" altLang="ja-JP"/>
              <a:t>	A3*2</a:t>
            </a:r>
            <a:r>
              <a:rPr kumimoji="1" lang="ja-JP" altLang="en-US"/>
              <a:t>：４部（更衣室掲示板男・女、階段下、アイル）</a:t>
            </a:r>
            <a:endParaRPr kumimoji="1" lang="en-US" altLang="ja-JP"/>
          </a:p>
          <a:p>
            <a:r>
              <a:rPr kumimoji="1" lang="en-US" altLang="ja-JP"/>
              <a:t>	A3</a:t>
            </a:r>
            <a:r>
              <a:rPr kumimoji="1" lang="ja-JP" altLang="en-US"/>
              <a:t>：２部（１階ホール掲示板、サロン掲示板）</a:t>
            </a:r>
            <a:endParaRPr kumimoji="1" lang="en-US" altLang="ja-JP"/>
          </a:p>
        </p:txBody>
      </p:sp>
      <p:sp>
        <p:nvSpPr>
          <p:cNvPr id="4" name="スライド番号プレースホルダー 3"/>
          <p:cNvSpPr>
            <a:spLocks noGrp="1"/>
          </p:cNvSpPr>
          <p:nvPr>
            <p:ph type="sldNum" sz="quarter" idx="10"/>
          </p:nvPr>
        </p:nvSpPr>
        <p:spPr/>
        <p:txBody>
          <a:bodyPr/>
          <a:lstStyle/>
          <a:p>
            <a:fld id="{CBC61775-F748-47A2-8CE7-2C6E373D2D1E}" type="slidenum">
              <a:rPr kumimoji="1" lang="ja-JP" altLang="en-US" smtClean="0"/>
              <a:t>1</a:t>
            </a:fld>
            <a:endParaRPr kumimoji="1" lang="ja-JP" altLang="en-US"/>
          </a:p>
        </p:txBody>
      </p:sp>
    </p:spTree>
    <p:extLst>
      <p:ext uri="{BB962C8B-B14F-4D97-AF65-F5344CB8AC3E}">
        <p14:creationId xmlns:p14="http://schemas.microsoft.com/office/powerpoint/2010/main" val="178555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789">
              <a:defRPr/>
            </a:pPr>
            <a:r>
              <a:rPr kumimoji="1" lang="ja-JP" altLang="en-US"/>
              <a:t>毎月</a:t>
            </a:r>
            <a:r>
              <a:rPr kumimoji="1" lang="en-US" altLang="ja-JP"/>
              <a:t>15</a:t>
            </a:r>
            <a:r>
              <a:rPr kumimoji="1" lang="ja-JP" altLang="en-US"/>
              <a:t>日までに仕上げて、毎月</a:t>
            </a:r>
            <a:r>
              <a:rPr kumimoji="1" lang="en-US" altLang="ja-JP"/>
              <a:t>20</a:t>
            </a:r>
            <a:r>
              <a:rPr kumimoji="1" lang="ja-JP" altLang="en-US"/>
              <a:t>日市報配布の際に、毎月</a:t>
            </a:r>
            <a:r>
              <a:rPr kumimoji="1" lang="en-US" altLang="ja-JP"/>
              <a:t>5</a:t>
            </a:r>
            <a:r>
              <a:rPr kumimoji="1" lang="ja-JP" altLang="en-US"/>
              <a:t>日の大寺ポスティング分を渡す。（土日祝のポスティングは前倒しで平日に実施）</a:t>
            </a:r>
            <a:endParaRPr kumimoji="1" lang="en-US" altLang="ja-JP"/>
          </a:p>
          <a:p>
            <a:pPr defTabSz="913936">
              <a:defRPr/>
            </a:pPr>
            <a:r>
              <a:rPr kumimoji="1" lang="en-US" altLang="ja-JP"/>
              <a:t>【</a:t>
            </a:r>
            <a:r>
              <a:rPr kumimoji="1" lang="ja-JP" altLang="en-US"/>
              <a:t>配布</a:t>
            </a:r>
            <a:r>
              <a:rPr kumimoji="1" lang="en-US" altLang="ja-JP"/>
              <a:t>】</a:t>
            </a:r>
            <a:r>
              <a:rPr kumimoji="1" lang="ja-JP" altLang="en-US"/>
              <a:t>　奇数月：クリーム</a:t>
            </a:r>
            <a:r>
              <a:rPr kumimoji="1" lang="ja-JP" altLang="en-US" baseline="0"/>
              <a:t> ／ 偶数月：ライトブルー（大寺ポスティング</a:t>
            </a:r>
            <a:r>
              <a:rPr kumimoji="1" lang="en-US" altLang="ja-JP" baseline="0"/>
              <a:t>447</a:t>
            </a:r>
            <a:r>
              <a:rPr kumimoji="1" lang="ja-JP" altLang="en-US" baseline="0"/>
              <a:t>部、アイル</a:t>
            </a:r>
            <a:r>
              <a:rPr kumimoji="1" lang="en-US" altLang="ja-JP" baseline="0"/>
              <a:t>50</a:t>
            </a:r>
            <a:r>
              <a:rPr kumimoji="1" lang="ja-JP" altLang="en-US" baseline="0"/>
              <a:t>部）</a:t>
            </a:r>
            <a:endParaRPr kumimoji="1" lang="en-US" altLang="ja-JP" baseline="0"/>
          </a:p>
          <a:p>
            <a:r>
              <a:rPr kumimoji="1" lang="en-US" altLang="ja-JP"/>
              <a:t>【</a:t>
            </a:r>
            <a:r>
              <a:rPr kumimoji="1" lang="ja-JP" altLang="en-US"/>
              <a:t>掲示</a:t>
            </a:r>
            <a:r>
              <a:rPr kumimoji="1" lang="en-US" altLang="ja-JP"/>
              <a:t>】</a:t>
            </a:r>
            <a:r>
              <a:rPr kumimoji="1" lang="ja-JP" altLang="en-US"/>
              <a:t>　</a:t>
            </a:r>
            <a:r>
              <a:rPr kumimoji="1" lang="en-US" altLang="ja-JP"/>
              <a:t>	A3*4</a:t>
            </a:r>
            <a:r>
              <a:rPr kumimoji="1" lang="ja-JP" altLang="en-US"/>
              <a:t>：３部（受付横掲示板、</a:t>
            </a:r>
            <a:r>
              <a:rPr kumimoji="1" lang="en-US" altLang="ja-JP"/>
              <a:t>TR</a:t>
            </a:r>
            <a:r>
              <a:rPr kumimoji="1" lang="ja-JP" altLang="en-US"/>
              <a:t>室、ダンススタジオ）</a:t>
            </a:r>
            <a:endParaRPr kumimoji="1" lang="en-US" altLang="ja-JP"/>
          </a:p>
          <a:p>
            <a:r>
              <a:rPr kumimoji="1" lang="en-US" altLang="ja-JP"/>
              <a:t>	A3*2</a:t>
            </a:r>
            <a:r>
              <a:rPr kumimoji="1" lang="ja-JP" altLang="en-US"/>
              <a:t>：４部（更衣室掲示板男・女、階段下、アイル）</a:t>
            </a:r>
            <a:endParaRPr kumimoji="1" lang="en-US" altLang="ja-JP"/>
          </a:p>
          <a:p>
            <a:r>
              <a:rPr kumimoji="1" lang="en-US" altLang="ja-JP"/>
              <a:t>	A3</a:t>
            </a:r>
            <a:r>
              <a:rPr kumimoji="1" lang="ja-JP" altLang="en-US"/>
              <a:t>：２部（１階ホール掲示板、サロン掲示板）</a:t>
            </a:r>
            <a:endParaRPr kumimoji="1" lang="en-US" altLang="ja-JP"/>
          </a:p>
        </p:txBody>
      </p:sp>
      <p:sp>
        <p:nvSpPr>
          <p:cNvPr id="4" name="スライド番号プレースホルダー 3"/>
          <p:cNvSpPr>
            <a:spLocks noGrp="1"/>
          </p:cNvSpPr>
          <p:nvPr>
            <p:ph type="sldNum" sz="quarter" idx="10"/>
          </p:nvPr>
        </p:nvSpPr>
        <p:spPr/>
        <p:txBody>
          <a:bodyPr/>
          <a:lstStyle/>
          <a:p>
            <a:fld id="{CBC61775-F748-47A2-8CE7-2C6E373D2D1E}" type="slidenum">
              <a:rPr kumimoji="1" lang="ja-JP" altLang="en-US" smtClean="0"/>
              <a:t>2</a:t>
            </a:fld>
            <a:endParaRPr kumimoji="1" lang="ja-JP" altLang="en-US"/>
          </a:p>
        </p:txBody>
      </p:sp>
    </p:spTree>
    <p:extLst>
      <p:ext uri="{BB962C8B-B14F-4D97-AF65-F5344CB8AC3E}">
        <p14:creationId xmlns:p14="http://schemas.microsoft.com/office/powerpoint/2010/main" val="140044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297770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413914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361126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419706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84759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204938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50117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55363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38400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84253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9EAD81-CDFF-B942-837F-B44274EDB59C}" type="datetimeFigureOut">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189786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B9EAD81-CDFF-B942-837F-B44274EDB59C}" type="datetimeFigureOut">
              <a:rPr kumimoji="1" lang="ja-JP" altLang="en-US" smtClean="0"/>
              <a:t>2025/2/24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6C60800-AA31-844E-A08C-51A3D59A9332}" type="slidenum">
              <a:rPr kumimoji="1" lang="ja-JP" altLang="en-US" smtClean="0"/>
              <a:t>‹#›</a:t>
            </a:fld>
            <a:endParaRPr kumimoji="1" lang="ja-JP" altLang="en-US"/>
          </a:p>
        </p:txBody>
      </p:sp>
    </p:spTree>
    <p:extLst>
      <p:ext uri="{BB962C8B-B14F-4D97-AF65-F5344CB8AC3E}">
        <p14:creationId xmlns:p14="http://schemas.microsoft.com/office/powerpoint/2010/main" val="3685457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3.emf"/><Relationship Id="rId5" Type="http://schemas.openxmlformats.org/officeDocument/2006/relationships/image" Target="../media/image8.emf"/><Relationship Id="rId10" Type="http://schemas.openxmlformats.org/officeDocument/2006/relationships/image" Target="../media/image12.jpeg"/><Relationship Id="rId4" Type="http://schemas.openxmlformats.org/officeDocument/2006/relationships/image" Target="../media/image7.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74000"/>
          </a:schemeClr>
        </a:solidFill>
        <a:effectLst/>
      </p:bgPr>
    </p:bg>
    <p:spTree>
      <p:nvGrpSpPr>
        <p:cNvPr id="1" name=""/>
        <p:cNvGrpSpPr/>
        <p:nvPr/>
      </p:nvGrpSpPr>
      <p:grpSpPr>
        <a:xfrm>
          <a:off x="0" y="0"/>
          <a:ext cx="0" cy="0"/>
          <a:chOff x="0" y="0"/>
          <a:chExt cx="0" cy="0"/>
        </a:xfrm>
      </p:grpSpPr>
      <p:sp>
        <p:nvSpPr>
          <p:cNvPr id="19" name="テキスト ボックス 79">
            <a:extLst>
              <a:ext uri="{FF2B5EF4-FFF2-40B4-BE49-F238E27FC236}">
                <a16:creationId xmlns:a16="http://schemas.microsoft.com/office/drawing/2014/main" id="{E390F180-505D-B953-5519-D53F82874994}"/>
              </a:ext>
            </a:extLst>
          </p:cNvPr>
          <p:cNvSpPr txBox="1"/>
          <p:nvPr/>
        </p:nvSpPr>
        <p:spPr>
          <a:xfrm>
            <a:off x="12926" y="2720607"/>
            <a:ext cx="6845182" cy="7201972"/>
          </a:xfrm>
          <a:prstGeom prst="rect">
            <a:avLst/>
          </a:prstGeom>
          <a:solidFill>
            <a:srgbClr val="99FF66"/>
          </a:solidFill>
          <a:ln w="57150">
            <a:solidFill>
              <a:schemeClr val="accent1">
                <a:lumMod val="50000"/>
              </a:schemeClr>
            </a:solidFill>
          </a:ln>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lang="en-US" altLang="ja-JP" sz="1100" b="0" u="none">
              <a:solidFill>
                <a:schemeClr val="bg1"/>
              </a:solidFill>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a:p>
            <a:endParaRPr kumimoji="1" lang="en-US" altLang="ja-JP" sz="1100" b="0" u="none">
              <a:latin typeface="HG丸ｺﾞｼｯｸM-PRO" panose="020F0600000000000000" pitchFamily="50" charset="-128"/>
              <a:ea typeface="HG丸ｺﾞｼｯｸM-PRO" panose="020F0600000000000000" pitchFamily="50" charset="-128"/>
            </a:endParaRPr>
          </a:p>
          <a:p>
            <a:endParaRPr kumimoji="1" lang="en-US" altLang="ja-JP">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202" y="13921"/>
            <a:ext cx="6848717" cy="1543299"/>
          </a:xfrm>
          <a:prstGeom prst="rect">
            <a:avLst/>
          </a:prstGeom>
          <a:solidFill>
            <a:srgbClr val="F5D5EE"/>
          </a:solidFill>
          <a:ln w="31750">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rgbClr val="FF0000"/>
              </a:solidFill>
            </a:endParaRPr>
          </a:p>
        </p:txBody>
      </p:sp>
      <p:sp>
        <p:nvSpPr>
          <p:cNvPr id="29" name="正方形/長方形 28"/>
          <p:cNvSpPr/>
          <p:nvPr/>
        </p:nvSpPr>
        <p:spPr>
          <a:xfrm>
            <a:off x="58199" y="132272"/>
            <a:ext cx="4174271" cy="523220"/>
          </a:xfrm>
          <a:prstGeom prst="rect">
            <a:avLst/>
          </a:prstGeom>
          <a:noFill/>
        </p:spPr>
        <p:txBody>
          <a:bodyPr wrap="square" lIns="91440" tIns="45720" rIns="91440" bIns="45720" anchor="t">
            <a:spAutoFit/>
          </a:bodyPr>
          <a:lstStyle/>
          <a:p>
            <a:r>
              <a:rPr lang="ja-JP" altLang="en-US" sz="2800" b="1" cap="none" spc="0" dirty="0">
                <a:ln w="19050">
                  <a:noFill/>
                  <a:prstDash val="solid"/>
                </a:ln>
                <a:effectLst>
                  <a:glow rad="101600">
                    <a:schemeClr val="bg1"/>
                  </a:glow>
                </a:effectLst>
                <a:latin typeface="AR PHeiti2 Medium GB" panose="020B0800000000000000" pitchFamily="34" charset="-122"/>
                <a:ea typeface="AR PHeiti2 Medium GB" panose="020B0800000000000000" pitchFamily="34" charset="-122"/>
              </a:rPr>
              <a:t>三日月保健福祉センター</a:t>
            </a:r>
            <a:endParaRPr lang="ja-JP" altLang="en-US" sz="5400" b="1" cap="none" spc="0" dirty="0">
              <a:ln w="19050">
                <a:noFill/>
                <a:prstDash val="solid"/>
              </a:ln>
              <a:effectLst>
                <a:glow rad="101600">
                  <a:schemeClr val="bg1"/>
                </a:glow>
              </a:effectLst>
              <a:latin typeface="AR PHeiti2 Medium GB" panose="020B0800000000000000" pitchFamily="34" charset="-122"/>
              <a:ea typeface="AR PHeiti2 Medium GB" panose="020B0800000000000000" pitchFamily="34" charset="-122"/>
            </a:endParaRPr>
          </a:p>
        </p:txBody>
      </p:sp>
      <p:sp>
        <p:nvSpPr>
          <p:cNvPr id="41" name="テキスト ボックス 40"/>
          <p:cNvSpPr txBox="1"/>
          <p:nvPr/>
        </p:nvSpPr>
        <p:spPr>
          <a:xfrm>
            <a:off x="4648907" y="109558"/>
            <a:ext cx="2108872" cy="400110"/>
          </a:xfrm>
          <a:prstGeom prst="rect">
            <a:avLst/>
          </a:prstGeom>
          <a:noFill/>
          <a:ln>
            <a:noFill/>
          </a:ln>
          <a:effectLst/>
        </p:spPr>
        <p:txBody>
          <a:bodyPr wrap="square" lIns="91440" tIns="45720" rIns="91440" bIns="45720" rtlCol="0" anchor="t">
            <a:spAutoFit/>
          </a:bodyPr>
          <a:lstStyle/>
          <a:p>
            <a:pPr algn="r"/>
            <a:r>
              <a:rPr kumimoji="1" lang="en-US" altLang="ja-JP" sz="2000" b="1" dirty="0">
                <a:effectLst>
                  <a:glow rad="127000">
                    <a:schemeClr val="bg1"/>
                  </a:glow>
                </a:effectLst>
                <a:latin typeface="AR Pゴシック体S"/>
                <a:ea typeface="AR Pゴシック体S"/>
              </a:rPr>
              <a:t>2025</a:t>
            </a:r>
            <a:r>
              <a:rPr kumimoji="1" lang="ja-JP" altLang="en-US" sz="2000" b="1" dirty="0">
                <a:effectLst>
                  <a:glow rad="127000">
                    <a:schemeClr val="bg1"/>
                  </a:glow>
                </a:effectLst>
                <a:latin typeface="AR Pゴシック体S"/>
                <a:ea typeface="AR Pゴシック体S"/>
              </a:rPr>
              <a:t>年 </a:t>
            </a:r>
            <a:r>
              <a:rPr kumimoji="1" lang="en-US" altLang="ja-JP" sz="2000" b="1" dirty="0">
                <a:effectLst>
                  <a:glow rad="127000">
                    <a:prstClr val="white"/>
                  </a:glow>
                </a:effectLst>
                <a:latin typeface="AR Pゴシック体S"/>
                <a:ea typeface="AR Pゴシック体S"/>
              </a:rPr>
              <a:t>3</a:t>
            </a:r>
            <a:r>
              <a:rPr lang="ja-JP" altLang="en-US" sz="2000" b="1" dirty="0">
                <a:effectLst>
                  <a:glow rad="127000">
                    <a:prstClr val="white"/>
                  </a:glow>
                </a:effectLst>
                <a:latin typeface="AR Pゴシック体S"/>
                <a:ea typeface="AR Pゴシック体S"/>
              </a:rPr>
              <a:t>月</a:t>
            </a:r>
          </a:p>
        </p:txBody>
      </p:sp>
      <p:sp>
        <p:nvSpPr>
          <p:cNvPr id="40" name="正方形/長方形 39"/>
          <p:cNvSpPr/>
          <p:nvPr/>
        </p:nvSpPr>
        <p:spPr>
          <a:xfrm>
            <a:off x="529401" y="509668"/>
            <a:ext cx="5920265" cy="1061829"/>
          </a:xfrm>
          <a:prstGeom prst="rect">
            <a:avLst/>
          </a:prstGeom>
          <a:noFill/>
        </p:spPr>
        <p:txBody>
          <a:bodyPr wrap="square" lIns="91440" tIns="45720" rIns="91440" bIns="45720" anchor="t">
            <a:spAutoFit/>
          </a:bodyPr>
          <a:lstStyle/>
          <a:p>
            <a:r>
              <a:rPr lang="ja-JP" altLang="en-US" sz="6300" b="1" cap="none" spc="0">
                <a:ln w="19050">
                  <a:noFill/>
                  <a:prstDash val="solid"/>
                </a:ln>
                <a:solidFill>
                  <a:schemeClr val="accent1">
                    <a:lumMod val="75000"/>
                  </a:schemeClr>
                </a:solidFill>
                <a:effectLst>
                  <a:glow rad="101600">
                    <a:schemeClr val="bg1"/>
                  </a:glow>
                </a:effectLst>
                <a:latin typeface="AR PＰＯＰ５H" panose="020B0600010101010101" pitchFamily="50" charset="-128"/>
                <a:ea typeface="AR PＰＯＰ５H" panose="020B0600010101010101" pitchFamily="50" charset="-128"/>
              </a:rPr>
              <a:t>ゆめりあだより</a:t>
            </a:r>
            <a:endParaRPr lang="ja-JP" altLang="en-US" sz="6300" b="1" cap="none" spc="0">
              <a:ln w="19050">
                <a:noFill/>
                <a:prstDash val="solid"/>
              </a:ln>
              <a:solidFill>
                <a:schemeClr val="accent1">
                  <a:lumMod val="75000"/>
                </a:schemeClr>
              </a:solidFill>
              <a:effectLst>
                <a:glow rad="101600">
                  <a:prstClr val="white"/>
                </a:glow>
              </a:effectLst>
              <a:latin typeface="AR PＰＯＰ５H" panose="020B0600010101010101" pitchFamily="50" charset="-128"/>
              <a:ea typeface="AR PＰＯＰ５H" panose="020B0600010101010101" pitchFamily="50" charset="-128"/>
            </a:endParaRPr>
          </a:p>
        </p:txBody>
      </p:sp>
      <p:sp>
        <p:nvSpPr>
          <p:cNvPr id="3" name="正方形/長方形 2">
            <a:extLst>
              <a:ext uri="{FF2B5EF4-FFF2-40B4-BE49-F238E27FC236}">
                <a16:creationId xmlns:a16="http://schemas.microsoft.com/office/drawing/2014/main" id="{A86530EF-E1DD-A6C7-2AE9-2614291B3606}"/>
              </a:ext>
            </a:extLst>
          </p:cNvPr>
          <p:cNvSpPr/>
          <p:nvPr/>
        </p:nvSpPr>
        <p:spPr>
          <a:xfrm>
            <a:off x="6370" y="2183896"/>
            <a:ext cx="6843577" cy="518412"/>
          </a:xfrm>
          <a:prstGeom prst="rect">
            <a:avLst/>
          </a:prstGeom>
          <a:solidFill>
            <a:srgbClr val="F5D5EE"/>
          </a:solidFill>
          <a:ln w="2857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sz="2000" b="1" dirty="0">
                <a:solidFill>
                  <a:schemeClr val="accent1">
                    <a:lumMod val="50000"/>
                  </a:schemeClr>
                </a:solidFill>
                <a:effectLst>
                  <a:glow rad="63500">
                    <a:prstClr val="white"/>
                  </a:glow>
                </a:effectLst>
                <a:latin typeface="Noto Sans JP"/>
                <a:ea typeface="游ゴシック"/>
              </a:rPr>
              <a:t>『</a:t>
            </a:r>
            <a:r>
              <a:rPr lang="ja-JP" altLang="en-US" sz="2000" b="1" dirty="0">
                <a:solidFill>
                  <a:schemeClr val="accent1">
                    <a:lumMod val="50000"/>
                  </a:schemeClr>
                </a:solidFill>
                <a:effectLst>
                  <a:glow rad="63500">
                    <a:prstClr val="white"/>
                  </a:glow>
                </a:effectLst>
                <a:latin typeface="Noto Sans JP"/>
                <a:ea typeface="游ゴシック"/>
              </a:rPr>
              <a:t>春が来る！有酸素運動のススメ！！</a:t>
            </a:r>
            <a:r>
              <a:rPr lang="en-US" altLang="ja-JP" sz="2000" b="1" dirty="0">
                <a:solidFill>
                  <a:schemeClr val="accent1">
                    <a:lumMod val="50000"/>
                  </a:schemeClr>
                </a:solidFill>
                <a:effectLst>
                  <a:glow rad="63500">
                    <a:prstClr val="white"/>
                  </a:glow>
                </a:effectLst>
                <a:latin typeface="Noto Sans JP"/>
                <a:ea typeface="游ゴシック"/>
              </a:rPr>
              <a:t>』</a:t>
            </a:r>
            <a:endParaRPr lang="ja-JP" altLang="en-US" sz="2000" b="1" dirty="0">
              <a:solidFill>
                <a:schemeClr val="accent1">
                  <a:lumMod val="50000"/>
                </a:schemeClr>
              </a:solidFill>
              <a:effectLst>
                <a:glow rad="63500">
                  <a:prstClr val="white"/>
                </a:glow>
              </a:effectLst>
              <a:latin typeface="Noto Sans JP"/>
              <a:ea typeface="游ゴシック"/>
            </a:endParaRPr>
          </a:p>
        </p:txBody>
      </p:sp>
      <p:sp>
        <p:nvSpPr>
          <p:cNvPr id="6" name="正方形/長方形 5">
            <a:extLst>
              <a:ext uri="{FF2B5EF4-FFF2-40B4-BE49-F238E27FC236}">
                <a16:creationId xmlns:a16="http://schemas.microsoft.com/office/drawing/2014/main" id="{5221E58A-9FCB-6889-05A7-6EBFA2359D8C}"/>
              </a:ext>
            </a:extLst>
          </p:cNvPr>
          <p:cNvSpPr/>
          <p:nvPr/>
        </p:nvSpPr>
        <p:spPr>
          <a:xfrm>
            <a:off x="2642617" y="2698035"/>
            <a:ext cx="3669056" cy="466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solidFill>
              <a:latin typeface="+mn-ea"/>
            </a:endParaRPr>
          </a:p>
        </p:txBody>
      </p:sp>
      <p:sp>
        <p:nvSpPr>
          <p:cNvPr id="8" name="AutoShape 8" descr="フリーイラスト] 桜並木のライン | パブリックドメインQ：著作権フリー画像素材集">
            <a:extLst>
              <a:ext uri="{FF2B5EF4-FFF2-40B4-BE49-F238E27FC236}">
                <a16:creationId xmlns:a16="http://schemas.microsoft.com/office/drawing/2014/main" id="{8030EA4E-ABFE-BB26-9F98-A07E67262520}"/>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2" descr="フリーイラスト, CC0 イラスト, ベクター, EPS, 飾り罫線（ライン）, 樹木, 桜（サクラ）, 春（イラスト）">
            <a:extLst>
              <a:ext uri="{FF2B5EF4-FFF2-40B4-BE49-F238E27FC236}">
                <a16:creationId xmlns:a16="http://schemas.microsoft.com/office/drawing/2014/main" id="{011403D5-3449-FA17-64C3-CAE451599DD1}"/>
              </a:ext>
            </a:extLst>
          </p:cNvPr>
          <p:cNvSpPr>
            <a:spLocks noChangeAspect="1" noChangeArrowheads="1"/>
          </p:cNvSpPr>
          <p:nvPr/>
        </p:nvSpPr>
        <p:spPr bwMode="auto">
          <a:xfrm>
            <a:off x="3581400" y="510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正方形/長方形 17">
            <a:extLst>
              <a:ext uri="{FF2B5EF4-FFF2-40B4-BE49-F238E27FC236}">
                <a16:creationId xmlns:a16="http://schemas.microsoft.com/office/drawing/2014/main" id="{24D86671-BD86-7B0D-A948-FAC7B0CCF91A}"/>
              </a:ext>
            </a:extLst>
          </p:cNvPr>
          <p:cNvSpPr/>
          <p:nvPr/>
        </p:nvSpPr>
        <p:spPr>
          <a:xfrm>
            <a:off x="-5284" y="1562938"/>
            <a:ext cx="6848300" cy="615794"/>
          </a:xfrm>
          <a:prstGeom prst="rect">
            <a:avLst/>
          </a:prstGeom>
          <a:solidFill>
            <a:srgbClr val="CCFFFF"/>
          </a:solidFill>
          <a:ln w="2857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altLang="ja-JP" sz="1500" b="1" dirty="0">
              <a:solidFill>
                <a:schemeClr val="tx1"/>
              </a:solidFill>
              <a:latin typeface="Adobe Gothic Std B"/>
              <a:ea typeface="游ゴシック"/>
            </a:endParaRPr>
          </a:p>
          <a:p>
            <a:pPr algn="ctr"/>
            <a:r>
              <a:rPr lang="ja-JP" altLang="en-US" sz="1500" b="1" dirty="0">
                <a:solidFill>
                  <a:schemeClr val="tx1"/>
                </a:solidFill>
                <a:latin typeface="Adobe Gothic Std B"/>
                <a:ea typeface="游ゴシック"/>
              </a:rPr>
              <a:t>・アクアマリン</a:t>
            </a:r>
            <a:endParaRPr lang="ja-JP" altLang="en-US" sz="1200" b="1" dirty="0">
              <a:solidFill>
                <a:schemeClr val="tx1"/>
              </a:solidFill>
              <a:latin typeface="Adobe Gothic Std B"/>
              <a:ea typeface="游ゴシック"/>
              <a:cs typeface="Calibri"/>
            </a:endParaRPr>
          </a:p>
          <a:p>
            <a:pPr algn="ctr"/>
            <a:r>
              <a:rPr lang="ja-JP" altLang="en-US" sz="1100" b="0" i="0" dirty="0">
                <a:solidFill>
                  <a:srgbClr val="212529"/>
                </a:solidFill>
                <a:effectLst/>
                <a:latin typeface="Lato" panose="020F0502020204030203" pitchFamily="34" charset="0"/>
              </a:rPr>
              <a:t>「沈着」「勇敢」「聡明」。穏やかな安らぎと癒しをもたらす。</a:t>
            </a:r>
            <a:endParaRPr lang="en-US" altLang="ja-JP" sz="1100" b="0" i="0" dirty="0">
              <a:solidFill>
                <a:srgbClr val="212529"/>
              </a:solidFill>
              <a:effectLst/>
              <a:latin typeface="Lato" panose="020F0502020204030203" pitchFamily="34" charset="0"/>
            </a:endParaRPr>
          </a:p>
          <a:p>
            <a:pPr algn="ctr"/>
            <a:r>
              <a:rPr lang="ja-JP" altLang="en-US" sz="1100" dirty="0">
                <a:solidFill>
                  <a:srgbClr val="212529"/>
                </a:solidFill>
                <a:latin typeface="Lato" panose="020F0502020204030203" pitchFamily="34" charset="0"/>
              </a:rPr>
              <a:t>別名</a:t>
            </a:r>
            <a:r>
              <a:rPr lang="en-US" altLang="ja-JP" sz="1100" dirty="0">
                <a:solidFill>
                  <a:srgbClr val="212529"/>
                </a:solidFill>
                <a:latin typeface="Lato" panose="020F0502020204030203" pitchFamily="34" charset="0"/>
              </a:rPr>
              <a:t>『</a:t>
            </a:r>
            <a:r>
              <a:rPr lang="ja-JP" altLang="en-US" sz="1100" dirty="0">
                <a:solidFill>
                  <a:srgbClr val="212529"/>
                </a:solidFill>
                <a:latin typeface="Lato" panose="020F0502020204030203" pitchFamily="34" charset="0"/>
              </a:rPr>
              <a:t>天使の石</a:t>
            </a:r>
            <a:r>
              <a:rPr lang="en-US" altLang="ja-JP" sz="1100" dirty="0">
                <a:solidFill>
                  <a:srgbClr val="212529"/>
                </a:solidFill>
                <a:latin typeface="Lato" panose="020F0502020204030203" pitchFamily="34" charset="0"/>
              </a:rPr>
              <a:t>』</a:t>
            </a:r>
            <a:r>
              <a:rPr lang="ja-JP" altLang="en-US" sz="1100" dirty="0">
                <a:solidFill>
                  <a:srgbClr val="212529"/>
                </a:solidFill>
                <a:latin typeface="Lato" panose="020F0502020204030203" pitchFamily="34" charset="0"/>
              </a:rPr>
              <a:t>とも呼ばれ、</a:t>
            </a:r>
            <a:r>
              <a:rPr lang="ja-JP" altLang="en-US" sz="1100" b="0" i="0" dirty="0">
                <a:solidFill>
                  <a:srgbClr val="212529"/>
                </a:solidFill>
                <a:effectLst/>
                <a:latin typeface="Lato" panose="020F0502020204030203" pitchFamily="34" charset="0"/>
              </a:rPr>
              <a:t>美しい若さと幸せな喜びを象徴するとされています。</a:t>
            </a:r>
            <a:r>
              <a:rPr lang="ja-JP" altLang="en-US" sz="1100" b="1" dirty="0">
                <a:solidFill>
                  <a:schemeClr val="tx1"/>
                </a:solidFill>
                <a:latin typeface="Adobe Gothic Std B"/>
                <a:ea typeface="游ゴシック"/>
              </a:rPr>
              <a:t>　　　　　　　　　　　　　　　　　　　　　　　　　　　　</a:t>
            </a:r>
            <a:endParaRPr lang="ja-JP" altLang="en-US" sz="1100" b="1" dirty="0">
              <a:solidFill>
                <a:schemeClr val="tx1"/>
              </a:solidFill>
              <a:latin typeface="Adobe Gothic Std B"/>
              <a:ea typeface="游ゴシック"/>
              <a:cs typeface="Calibri"/>
            </a:endParaRPr>
          </a:p>
        </p:txBody>
      </p:sp>
      <p:sp>
        <p:nvSpPr>
          <p:cNvPr id="9" name="テキスト ボックス 79">
            <a:extLst>
              <a:ext uri="{FF2B5EF4-FFF2-40B4-BE49-F238E27FC236}">
                <a16:creationId xmlns:a16="http://schemas.microsoft.com/office/drawing/2014/main" id="{09FA214E-929C-7C33-3609-0790793DC5CA}"/>
              </a:ext>
            </a:extLst>
          </p:cNvPr>
          <p:cNvSpPr txBox="1"/>
          <p:nvPr/>
        </p:nvSpPr>
        <p:spPr>
          <a:xfrm>
            <a:off x="-10608" y="1576267"/>
            <a:ext cx="1456699" cy="307777"/>
          </a:xfrm>
          <a:prstGeom prst="rect">
            <a:avLst/>
          </a:prstGeom>
          <a:solidFill>
            <a:srgbClr val="CCCC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altLang="ja-JP" sz="1400" b="1" dirty="0">
                <a:solidFill>
                  <a:schemeClr val="accent1">
                    <a:lumMod val="50000"/>
                  </a:schemeClr>
                </a:solidFill>
                <a:latin typeface="HG丸ｺﾞｼｯｸM-PRO"/>
                <a:ea typeface="HG丸ｺﾞｼｯｸM-PRO"/>
              </a:rPr>
              <a:t>3</a:t>
            </a:r>
            <a:r>
              <a:rPr lang="ja-JP" altLang="en-US" sz="1400" b="1" dirty="0">
                <a:solidFill>
                  <a:schemeClr val="accent1">
                    <a:lumMod val="50000"/>
                  </a:schemeClr>
                </a:solidFill>
                <a:latin typeface="HG丸ｺﾞｼｯｸM-PRO"/>
                <a:ea typeface="HG丸ｺﾞｼｯｸM-PRO"/>
              </a:rPr>
              <a:t>月の誕生石は</a:t>
            </a:r>
            <a:endParaRPr lang="ja-JP" altLang="en-US" sz="1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50" name="テキスト ボックス 79">
            <a:extLst>
              <a:ext uri="{FF2B5EF4-FFF2-40B4-BE49-F238E27FC236}">
                <a16:creationId xmlns:a16="http://schemas.microsoft.com/office/drawing/2014/main" id="{E7293D4A-E281-464D-6815-84063AF4DC5F}"/>
              </a:ext>
            </a:extLst>
          </p:cNvPr>
          <p:cNvSpPr txBox="1"/>
          <p:nvPr/>
        </p:nvSpPr>
        <p:spPr>
          <a:xfrm>
            <a:off x="58199" y="2720607"/>
            <a:ext cx="6784817" cy="646331"/>
          </a:xfrm>
          <a:prstGeom prst="rect">
            <a:avLst/>
          </a:prstGeom>
          <a:solidFill>
            <a:srgbClr val="F5D5EE"/>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800" b="1" dirty="0">
                <a:solidFill>
                  <a:schemeClr val="accent1">
                    <a:lumMod val="50000"/>
                  </a:schemeClr>
                </a:solidFill>
                <a:latin typeface="HG丸ｺﾞｼｯｸM-PRO"/>
                <a:ea typeface="HG丸ｺﾞｼｯｸM-PRO"/>
              </a:rPr>
              <a:t>ウォーキングやランニング、スタジオ教室等…</a:t>
            </a:r>
            <a:endParaRPr lang="ja-JP" sz="1800" dirty="0">
              <a:solidFill>
                <a:schemeClr val="accent1">
                  <a:lumMod val="50000"/>
                </a:schemeClr>
              </a:solidFill>
              <a:ea typeface="游ゴシック"/>
              <a:cs typeface="Calibri"/>
            </a:endParaRPr>
          </a:p>
          <a:p>
            <a:pPr algn="ctr"/>
            <a:r>
              <a:rPr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有酸素運動といっても様々、あなたにあった有酸素運動は？</a:t>
            </a:r>
          </a:p>
        </p:txBody>
      </p:sp>
      <p:sp>
        <p:nvSpPr>
          <p:cNvPr id="2" name="テキスト ボックス 79">
            <a:extLst>
              <a:ext uri="{FF2B5EF4-FFF2-40B4-BE49-F238E27FC236}">
                <a16:creationId xmlns:a16="http://schemas.microsoft.com/office/drawing/2014/main" id="{318D7098-C9AD-2BBE-B3F4-0817011CFEAA}"/>
              </a:ext>
            </a:extLst>
          </p:cNvPr>
          <p:cNvSpPr txBox="1"/>
          <p:nvPr/>
        </p:nvSpPr>
        <p:spPr>
          <a:xfrm>
            <a:off x="194213" y="3434281"/>
            <a:ext cx="2305989" cy="338554"/>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schemeClr val="accent1">
                    <a:lumMod val="50000"/>
                  </a:schemeClr>
                </a:solidFill>
                <a:latin typeface="HG丸ｺﾞｼｯｸM-PRO"/>
                <a:ea typeface="HG丸ｺﾞｼｯｸM-PRO"/>
              </a:rPr>
              <a:t>①　ウォーキング</a:t>
            </a:r>
            <a:endParaRPr lang="ja-JP" altLang="en-US" sz="1600" b="1" u="none"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27" name="テキスト ボックス 79">
            <a:extLst>
              <a:ext uri="{FF2B5EF4-FFF2-40B4-BE49-F238E27FC236}">
                <a16:creationId xmlns:a16="http://schemas.microsoft.com/office/drawing/2014/main" id="{5409A191-840D-5D8F-D6AC-DD79387152E8}"/>
              </a:ext>
            </a:extLst>
          </p:cNvPr>
          <p:cNvSpPr txBox="1"/>
          <p:nvPr/>
        </p:nvSpPr>
        <p:spPr>
          <a:xfrm>
            <a:off x="58199" y="3835677"/>
            <a:ext cx="1820215" cy="276999"/>
          </a:xfrm>
          <a:prstGeom prst="rect">
            <a:avLst/>
          </a:prstGeom>
          <a:solidFill>
            <a:schemeClr val="bg1"/>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6">
                    <a:lumMod val="49000"/>
                  </a:schemeClr>
                </a:solidFill>
                <a:latin typeface="HG丸ｺﾞｼｯｸM-PRO"/>
                <a:ea typeface="HG丸ｺﾞｼｯｸM-PRO"/>
              </a:rPr>
              <a:t> 血行促進</a:t>
            </a:r>
            <a:endParaRPr lang="ja-JP" altLang="en-US" sz="1200" b="1" dirty="0">
              <a:solidFill>
                <a:schemeClr val="accent1">
                  <a:lumMod val="50000"/>
                </a:schemeClr>
              </a:solidFill>
              <a:latin typeface="HG丸ｺﾞｼｯｸM-PRO"/>
              <a:ea typeface="HG丸ｺﾞｼｯｸM-PRO"/>
            </a:endParaRPr>
          </a:p>
        </p:txBody>
      </p:sp>
      <p:sp>
        <p:nvSpPr>
          <p:cNvPr id="31" name="テキスト ボックス 79">
            <a:extLst>
              <a:ext uri="{FF2B5EF4-FFF2-40B4-BE49-F238E27FC236}">
                <a16:creationId xmlns:a16="http://schemas.microsoft.com/office/drawing/2014/main" id="{6FDB6A42-8533-0719-23D4-FAD996447D31}"/>
              </a:ext>
            </a:extLst>
          </p:cNvPr>
          <p:cNvSpPr txBox="1"/>
          <p:nvPr/>
        </p:nvSpPr>
        <p:spPr>
          <a:xfrm>
            <a:off x="4797675" y="4143089"/>
            <a:ext cx="194528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疲れにくくなる</a:t>
            </a:r>
          </a:p>
        </p:txBody>
      </p:sp>
      <p:sp>
        <p:nvSpPr>
          <p:cNvPr id="5" name="テキスト ボックス 79">
            <a:extLst>
              <a:ext uri="{FF2B5EF4-FFF2-40B4-BE49-F238E27FC236}">
                <a16:creationId xmlns:a16="http://schemas.microsoft.com/office/drawing/2014/main" id="{8E95C235-19AC-98EE-0675-E52E64E6C37C}"/>
              </a:ext>
            </a:extLst>
          </p:cNvPr>
          <p:cNvSpPr txBox="1"/>
          <p:nvPr/>
        </p:nvSpPr>
        <p:spPr>
          <a:xfrm>
            <a:off x="3598327" y="3430070"/>
            <a:ext cx="2470721" cy="338554"/>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schemeClr val="accent1">
                    <a:lumMod val="50000"/>
                  </a:schemeClr>
                </a:solidFill>
                <a:latin typeface="HG丸ｺﾞｼｯｸM-PRO"/>
                <a:ea typeface="HG丸ｺﾞｼｯｸM-PRO"/>
              </a:rPr>
              <a:t>②　ランニング</a:t>
            </a:r>
            <a:endParaRPr lang="ja-JP" altLang="en-US" sz="1600" b="1" u="none"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15" name="テキスト ボックス 79">
            <a:extLst>
              <a:ext uri="{FF2B5EF4-FFF2-40B4-BE49-F238E27FC236}">
                <a16:creationId xmlns:a16="http://schemas.microsoft.com/office/drawing/2014/main" id="{B840A3F4-E0B5-2783-2346-74C98135F34B}"/>
              </a:ext>
            </a:extLst>
          </p:cNvPr>
          <p:cNvSpPr txBox="1"/>
          <p:nvPr/>
        </p:nvSpPr>
        <p:spPr>
          <a:xfrm>
            <a:off x="432128" y="6324746"/>
            <a:ext cx="2469361" cy="338554"/>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schemeClr val="accent1">
                    <a:lumMod val="50000"/>
                  </a:schemeClr>
                </a:solidFill>
                <a:latin typeface="HG丸ｺﾞｼｯｸM-PRO"/>
                <a:ea typeface="HG丸ｺﾞｼｯｸM-PRO"/>
              </a:rPr>
              <a:t>③　スタジオ教室</a:t>
            </a:r>
            <a:endParaRPr lang="ja-JP" altLang="en-US" sz="1600" b="1" u="none"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16" name="テキスト ボックス 79">
            <a:extLst>
              <a:ext uri="{FF2B5EF4-FFF2-40B4-BE49-F238E27FC236}">
                <a16:creationId xmlns:a16="http://schemas.microsoft.com/office/drawing/2014/main" id="{D1E07CDA-54CF-EA62-83F0-6599BC9CEEB8}"/>
              </a:ext>
            </a:extLst>
          </p:cNvPr>
          <p:cNvSpPr txBox="1"/>
          <p:nvPr/>
        </p:nvSpPr>
        <p:spPr>
          <a:xfrm>
            <a:off x="3512457" y="3839798"/>
            <a:ext cx="1893793" cy="276999"/>
          </a:xfrm>
          <a:prstGeom prst="rect">
            <a:avLst/>
          </a:prstGeom>
          <a:solidFill>
            <a:schemeClr val="bg1"/>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心肺機能向上・骨の強化</a:t>
            </a:r>
          </a:p>
        </p:txBody>
      </p:sp>
      <p:sp>
        <p:nvSpPr>
          <p:cNvPr id="22" name="テキスト ボックス 79">
            <a:extLst>
              <a:ext uri="{FF2B5EF4-FFF2-40B4-BE49-F238E27FC236}">
                <a16:creationId xmlns:a16="http://schemas.microsoft.com/office/drawing/2014/main" id="{DE9CE79A-E171-3C0A-7DD2-FBAB7B85543E}"/>
              </a:ext>
            </a:extLst>
          </p:cNvPr>
          <p:cNvSpPr txBox="1"/>
          <p:nvPr/>
        </p:nvSpPr>
        <p:spPr>
          <a:xfrm>
            <a:off x="4001800" y="6324746"/>
            <a:ext cx="2040313" cy="338554"/>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schemeClr val="accent1">
                    <a:lumMod val="50000"/>
                  </a:schemeClr>
                </a:solidFill>
                <a:latin typeface="HG丸ｺﾞｼｯｸM-PRO"/>
                <a:ea typeface="HG丸ｺﾞｼｯｸM-PRO"/>
              </a:rPr>
              <a:t>④　サイクリング</a:t>
            </a:r>
            <a:endParaRPr lang="ja-JP" altLang="en-US" sz="1600" b="1" u="none"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89B71B89-4124-5347-96CC-68DB332E12F0}"/>
              </a:ext>
            </a:extLst>
          </p:cNvPr>
          <p:cNvSpPr/>
          <p:nvPr/>
        </p:nvSpPr>
        <p:spPr>
          <a:xfrm>
            <a:off x="88058" y="4672671"/>
            <a:ext cx="2250257" cy="1600151"/>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600" b="1" u="sng" dirty="0">
              <a:solidFill>
                <a:schemeClr val="accent1">
                  <a:lumMod val="50000"/>
                </a:schemeClr>
              </a:solidFill>
              <a:ea typeface="游ゴシック"/>
              <a:cs typeface="Calibri"/>
            </a:endParaRPr>
          </a:p>
          <a:p>
            <a:endParaRPr lang="en-US" altLang="ja-JP" sz="1600" b="1" u="sng" dirty="0">
              <a:solidFill>
                <a:schemeClr val="accent1">
                  <a:lumMod val="50000"/>
                </a:schemeClr>
              </a:solidFill>
              <a:ea typeface="游ゴシック"/>
              <a:cs typeface="Calibri"/>
            </a:endParaRPr>
          </a:p>
          <a:p>
            <a:r>
              <a:rPr lang="ja-JP" altLang="en-US" sz="1400" b="1" u="sng" dirty="0">
                <a:solidFill>
                  <a:schemeClr val="accent1">
                    <a:lumMod val="50000"/>
                  </a:schemeClr>
                </a:solidFill>
                <a:ea typeface="游ゴシック"/>
                <a:cs typeface="Calibri"/>
              </a:rPr>
              <a:t>メリットは？</a:t>
            </a:r>
            <a:endParaRPr lang="en-US" altLang="ja-JP" sz="1400" b="1" u="sng"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・場所や時間を選ばず、すぐに始められる</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・けがのリスクが比較的低い</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・道具が少なく初期投資が少ない</a:t>
            </a:r>
            <a:endParaRPr lang="en-US" altLang="ja-JP" sz="1400" b="1" dirty="0">
              <a:solidFill>
                <a:schemeClr val="accent1">
                  <a:lumMod val="50000"/>
                </a:schemeClr>
              </a:solidFill>
              <a:ea typeface="游ゴシック"/>
              <a:cs typeface="Calibri"/>
            </a:endParaRPr>
          </a:p>
          <a:p>
            <a:endParaRPr lang="en-US" altLang="ja-JP" sz="1400" b="1" dirty="0">
              <a:solidFill>
                <a:schemeClr val="accent1">
                  <a:lumMod val="50000"/>
                </a:schemeClr>
              </a:solidFill>
              <a:ea typeface="游ゴシック"/>
              <a:cs typeface="Calibri"/>
            </a:endParaRPr>
          </a:p>
          <a:p>
            <a:endParaRPr lang="ja-JP" altLang="en-US" sz="1100" dirty="0">
              <a:ea typeface="游ゴシック"/>
              <a:cs typeface="Calibri"/>
            </a:endParaRPr>
          </a:p>
        </p:txBody>
      </p:sp>
      <p:cxnSp>
        <p:nvCxnSpPr>
          <p:cNvPr id="14" name="直線コネクタ 13">
            <a:extLst>
              <a:ext uri="{FF2B5EF4-FFF2-40B4-BE49-F238E27FC236}">
                <a16:creationId xmlns:a16="http://schemas.microsoft.com/office/drawing/2014/main" id="{8A800ACB-B3A1-C0BA-C039-A2DA0FCF1574}"/>
              </a:ext>
            </a:extLst>
          </p:cNvPr>
          <p:cNvCxnSpPr/>
          <p:nvPr/>
        </p:nvCxnSpPr>
        <p:spPr>
          <a:xfrm>
            <a:off x="314808" y="6282225"/>
            <a:ext cx="6352227" cy="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61676C19-ACB1-CF99-0F87-D266B4D9DB75}"/>
              </a:ext>
            </a:extLst>
          </p:cNvPr>
          <p:cNvCxnSpPr>
            <a:cxnSpLocks/>
          </p:cNvCxnSpPr>
          <p:nvPr/>
        </p:nvCxnSpPr>
        <p:spPr>
          <a:xfrm>
            <a:off x="3394528" y="3538785"/>
            <a:ext cx="0" cy="5680336"/>
          </a:xfrm>
          <a:prstGeom prst="line">
            <a:avLst/>
          </a:prstGeom>
        </p:spPr>
        <p:style>
          <a:lnRef idx="1">
            <a:schemeClr val="dk1"/>
          </a:lnRef>
          <a:fillRef idx="0">
            <a:schemeClr val="dk1"/>
          </a:fillRef>
          <a:effectRef idx="0">
            <a:schemeClr val="dk1"/>
          </a:effectRef>
          <a:fontRef idx="minor">
            <a:schemeClr val="tx1"/>
          </a:fontRef>
        </p:style>
      </p:cxnSp>
      <p:pic>
        <p:nvPicPr>
          <p:cNvPr id="30" name="図 29">
            <a:extLst>
              <a:ext uri="{FF2B5EF4-FFF2-40B4-BE49-F238E27FC236}">
                <a16:creationId xmlns:a16="http://schemas.microsoft.com/office/drawing/2014/main" id="{38F5EB20-E643-C89A-3801-998B640FB2DD}"/>
              </a:ext>
            </a:extLst>
          </p:cNvPr>
          <p:cNvPicPr>
            <a:picLocks noChangeAspect="1"/>
          </p:cNvPicPr>
          <p:nvPr/>
        </p:nvPicPr>
        <p:blipFill>
          <a:blip r:embed="rId3"/>
          <a:stretch>
            <a:fillRect/>
          </a:stretch>
        </p:blipFill>
        <p:spPr>
          <a:xfrm>
            <a:off x="5877857" y="662261"/>
            <a:ext cx="768484" cy="768484"/>
          </a:xfrm>
          <a:prstGeom prst="rect">
            <a:avLst/>
          </a:prstGeom>
        </p:spPr>
      </p:pic>
      <p:pic>
        <p:nvPicPr>
          <p:cNvPr id="35" name="図 34" descr="人形, おもちゃ, 時計 が含まれている画像&#10;&#10;AI によって生成されたコンテンツは間違っている可能性があります。">
            <a:extLst>
              <a:ext uri="{FF2B5EF4-FFF2-40B4-BE49-F238E27FC236}">
                <a16:creationId xmlns:a16="http://schemas.microsoft.com/office/drawing/2014/main" id="{7F84E0F0-4E04-8844-ED96-DF4A996C27E7}"/>
              </a:ext>
            </a:extLst>
          </p:cNvPr>
          <p:cNvPicPr>
            <a:picLocks noChangeAspect="1"/>
          </p:cNvPicPr>
          <p:nvPr/>
        </p:nvPicPr>
        <p:blipFill>
          <a:blip r:embed="rId4"/>
          <a:stretch>
            <a:fillRect/>
          </a:stretch>
        </p:blipFill>
        <p:spPr>
          <a:xfrm>
            <a:off x="2242332" y="4897404"/>
            <a:ext cx="1288958" cy="1288958"/>
          </a:xfrm>
          <a:prstGeom prst="rect">
            <a:avLst/>
          </a:prstGeom>
        </p:spPr>
      </p:pic>
      <p:sp>
        <p:nvSpPr>
          <p:cNvPr id="38" name="テキスト ボックス 79">
            <a:extLst>
              <a:ext uri="{FF2B5EF4-FFF2-40B4-BE49-F238E27FC236}">
                <a16:creationId xmlns:a16="http://schemas.microsoft.com/office/drawing/2014/main" id="{01A23AA2-940D-F2A7-A8B1-42DE8DB8DFAC}"/>
              </a:ext>
            </a:extLst>
          </p:cNvPr>
          <p:cNvSpPr txBox="1"/>
          <p:nvPr/>
        </p:nvSpPr>
        <p:spPr>
          <a:xfrm>
            <a:off x="83407" y="4349867"/>
            <a:ext cx="1893793" cy="276999"/>
          </a:xfrm>
          <a:prstGeom prst="rect">
            <a:avLst/>
          </a:prstGeom>
          <a:solidFill>
            <a:schemeClr val="bg1"/>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リラックス・気分転換</a:t>
            </a:r>
          </a:p>
        </p:txBody>
      </p:sp>
      <p:sp>
        <p:nvSpPr>
          <p:cNvPr id="39" name="テキスト ボックス 79">
            <a:extLst>
              <a:ext uri="{FF2B5EF4-FFF2-40B4-BE49-F238E27FC236}">
                <a16:creationId xmlns:a16="http://schemas.microsoft.com/office/drawing/2014/main" id="{15B7E185-BC88-5F09-76AB-493EDD85BEE3}"/>
              </a:ext>
            </a:extLst>
          </p:cNvPr>
          <p:cNvSpPr txBox="1"/>
          <p:nvPr/>
        </p:nvSpPr>
        <p:spPr>
          <a:xfrm>
            <a:off x="1498343" y="4083665"/>
            <a:ext cx="1820215" cy="276999"/>
          </a:xfrm>
          <a:prstGeom prst="rect">
            <a:avLst/>
          </a:prstGeom>
          <a:solidFill>
            <a:schemeClr val="bg1"/>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6">
                    <a:lumMod val="49000"/>
                  </a:schemeClr>
                </a:solidFill>
                <a:latin typeface="HG丸ｺﾞｼｯｸM-PRO"/>
                <a:ea typeface="HG丸ｺﾞｼｯｸM-PRO"/>
              </a:rPr>
              <a:t> 生活習慣病予防</a:t>
            </a:r>
            <a:endParaRPr lang="ja-JP" altLang="en-US" sz="1200" b="1" dirty="0">
              <a:solidFill>
                <a:schemeClr val="accent1">
                  <a:lumMod val="50000"/>
                </a:schemeClr>
              </a:solidFill>
              <a:latin typeface="HG丸ｺﾞｼｯｸM-PRO"/>
              <a:ea typeface="HG丸ｺﾞｼｯｸM-PRO"/>
            </a:endParaRPr>
          </a:p>
        </p:txBody>
      </p:sp>
      <p:sp>
        <p:nvSpPr>
          <p:cNvPr id="43" name="テキスト ボックス 79">
            <a:extLst>
              <a:ext uri="{FF2B5EF4-FFF2-40B4-BE49-F238E27FC236}">
                <a16:creationId xmlns:a16="http://schemas.microsoft.com/office/drawing/2014/main" id="{DCB59561-571B-2D29-F585-90702134318F}"/>
              </a:ext>
            </a:extLst>
          </p:cNvPr>
          <p:cNvSpPr txBox="1"/>
          <p:nvPr/>
        </p:nvSpPr>
        <p:spPr>
          <a:xfrm>
            <a:off x="3531290" y="4481738"/>
            <a:ext cx="182021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6">
                    <a:lumMod val="49000"/>
                  </a:schemeClr>
                </a:solidFill>
                <a:latin typeface="HG丸ｺﾞｼｯｸM-PRO"/>
                <a:ea typeface="HG丸ｺﾞｼｯｸM-PRO"/>
              </a:rPr>
              <a:t> 減量効果</a:t>
            </a:r>
            <a:endParaRPr lang="ja-JP" altLang="en-US" sz="1200" b="1" dirty="0">
              <a:solidFill>
                <a:schemeClr val="accent1">
                  <a:lumMod val="50000"/>
                </a:schemeClr>
              </a:solidFill>
              <a:latin typeface="HG丸ｺﾞｼｯｸM-PRO"/>
              <a:ea typeface="HG丸ｺﾞｼｯｸM-PRO"/>
            </a:endParaRPr>
          </a:p>
        </p:txBody>
      </p:sp>
      <p:sp>
        <p:nvSpPr>
          <p:cNvPr id="44" name="テキスト ボックス 79">
            <a:extLst>
              <a:ext uri="{FF2B5EF4-FFF2-40B4-BE49-F238E27FC236}">
                <a16:creationId xmlns:a16="http://schemas.microsoft.com/office/drawing/2014/main" id="{BA8F4D7A-DB80-00F2-F4DA-10C6E62190ED}"/>
              </a:ext>
            </a:extLst>
          </p:cNvPr>
          <p:cNvSpPr txBox="1"/>
          <p:nvPr/>
        </p:nvSpPr>
        <p:spPr>
          <a:xfrm>
            <a:off x="3454964" y="7220219"/>
            <a:ext cx="182021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体力アップ</a:t>
            </a:r>
          </a:p>
        </p:txBody>
      </p:sp>
      <p:pic>
        <p:nvPicPr>
          <p:cNvPr id="10" name="図 9" descr="白いバックグラウンドの前に座っている人形&#10;&#10;AI によって生成されたコンテンツは間違っている可能性があります。">
            <a:extLst>
              <a:ext uri="{FF2B5EF4-FFF2-40B4-BE49-F238E27FC236}">
                <a16:creationId xmlns:a16="http://schemas.microsoft.com/office/drawing/2014/main" id="{DFC64E32-D488-DBA9-B18F-3C630FCEF901}"/>
              </a:ext>
            </a:extLst>
          </p:cNvPr>
          <p:cNvPicPr>
            <a:picLocks noChangeAspect="1"/>
          </p:cNvPicPr>
          <p:nvPr/>
        </p:nvPicPr>
        <p:blipFill>
          <a:blip r:embed="rId5"/>
          <a:stretch>
            <a:fillRect/>
          </a:stretch>
        </p:blipFill>
        <p:spPr>
          <a:xfrm>
            <a:off x="5698131" y="7968128"/>
            <a:ext cx="1179499" cy="1179499"/>
          </a:xfrm>
          <a:prstGeom prst="rect">
            <a:avLst/>
          </a:prstGeom>
        </p:spPr>
      </p:pic>
      <p:sp>
        <p:nvSpPr>
          <p:cNvPr id="11" name="四角形: 角を丸くする 10">
            <a:extLst>
              <a:ext uri="{FF2B5EF4-FFF2-40B4-BE49-F238E27FC236}">
                <a16:creationId xmlns:a16="http://schemas.microsoft.com/office/drawing/2014/main" id="{01A7D32E-3D38-9A24-3026-CB6C6F966104}"/>
              </a:ext>
            </a:extLst>
          </p:cNvPr>
          <p:cNvSpPr/>
          <p:nvPr/>
        </p:nvSpPr>
        <p:spPr>
          <a:xfrm>
            <a:off x="3496348" y="7503778"/>
            <a:ext cx="2250257" cy="1715343"/>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600" b="1" u="sng" dirty="0">
              <a:solidFill>
                <a:schemeClr val="accent1">
                  <a:lumMod val="50000"/>
                </a:schemeClr>
              </a:solidFill>
              <a:ea typeface="游ゴシック"/>
              <a:cs typeface="Calibri"/>
            </a:endParaRPr>
          </a:p>
          <a:p>
            <a:endParaRPr lang="en-US" altLang="ja-JP" sz="1600" b="1" u="sng" dirty="0">
              <a:solidFill>
                <a:schemeClr val="accent1">
                  <a:lumMod val="50000"/>
                </a:schemeClr>
              </a:solidFill>
              <a:ea typeface="游ゴシック"/>
              <a:cs typeface="Calibri"/>
            </a:endParaRPr>
          </a:p>
          <a:p>
            <a:r>
              <a:rPr lang="ja-JP" altLang="en-US" sz="1400" b="1" u="sng" dirty="0">
                <a:solidFill>
                  <a:schemeClr val="accent1">
                    <a:lumMod val="50000"/>
                  </a:schemeClr>
                </a:solidFill>
                <a:ea typeface="游ゴシック"/>
                <a:cs typeface="Calibri"/>
              </a:rPr>
              <a:t>メリットは？</a:t>
            </a:r>
          </a:p>
          <a:p>
            <a:r>
              <a:rPr lang="ja-JP" altLang="en-US" sz="1400" b="1" dirty="0">
                <a:solidFill>
                  <a:schemeClr val="accent1">
                    <a:lumMod val="50000"/>
                  </a:schemeClr>
                </a:solidFill>
                <a:ea typeface="游ゴシック"/>
                <a:cs typeface="Calibri"/>
              </a:rPr>
              <a:t>・短時間で多くのカロリーを消費できる</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・関節への負荷が少ない</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・足だけでなく体幹も鍛えれる</a:t>
            </a:r>
            <a:endParaRPr lang="en-US" altLang="ja-JP" sz="1400" b="1" dirty="0">
              <a:solidFill>
                <a:schemeClr val="accent1">
                  <a:lumMod val="50000"/>
                </a:schemeClr>
              </a:solidFill>
              <a:ea typeface="游ゴシック"/>
              <a:cs typeface="Calibri"/>
            </a:endParaRPr>
          </a:p>
          <a:p>
            <a:endParaRPr lang="en-US" altLang="ja-JP" sz="1400" b="1" dirty="0">
              <a:solidFill>
                <a:schemeClr val="accent1">
                  <a:lumMod val="50000"/>
                </a:schemeClr>
              </a:solidFill>
              <a:ea typeface="游ゴシック"/>
              <a:cs typeface="Calibri"/>
            </a:endParaRPr>
          </a:p>
          <a:p>
            <a:endParaRPr lang="ja-JP" altLang="en-US" sz="1100" dirty="0">
              <a:ea typeface="游ゴシック"/>
              <a:cs typeface="Calibri"/>
            </a:endParaRPr>
          </a:p>
        </p:txBody>
      </p:sp>
      <p:sp>
        <p:nvSpPr>
          <p:cNvPr id="13" name="テキスト ボックス 79">
            <a:extLst>
              <a:ext uri="{FF2B5EF4-FFF2-40B4-BE49-F238E27FC236}">
                <a16:creationId xmlns:a16="http://schemas.microsoft.com/office/drawing/2014/main" id="{DC230A11-7A7E-BB10-86BF-43FE9C3F1CC0}"/>
              </a:ext>
            </a:extLst>
          </p:cNvPr>
          <p:cNvSpPr txBox="1"/>
          <p:nvPr/>
        </p:nvSpPr>
        <p:spPr>
          <a:xfrm>
            <a:off x="3515087" y="6711033"/>
            <a:ext cx="194528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負荷の調節が簡単</a:t>
            </a:r>
          </a:p>
        </p:txBody>
      </p:sp>
      <p:sp>
        <p:nvSpPr>
          <p:cNvPr id="17" name="テキスト ボックス 79">
            <a:extLst>
              <a:ext uri="{FF2B5EF4-FFF2-40B4-BE49-F238E27FC236}">
                <a16:creationId xmlns:a16="http://schemas.microsoft.com/office/drawing/2014/main" id="{4845B6AB-FA71-4E07-B0AA-4A7E391CE65A}"/>
              </a:ext>
            </a:extLst>
          </p:cNvPr>
          <p:cNvSpPr txBox="1"/>
          <p:nvPr/>
        </p:nvSpPr>
        <p:spPr>
          <a:xfrm>
            <a:off x="1499179" y="7082493"/>
            <a:ext cx="182021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効率の良い時間活用</a:t>
            </a:r>
          </a:p>
        </p:txBody>
      </p:sp>
      <p:sp>
        <p:nvSpPr>
          <p:cNvPr id="23" name="テキスト ボックス 79">
            <a:extLst>
              <a:ext uri="{FF2B5EF4-FFF2-40B4-BE49-F238E27FC236}">
                <a16:creationId xmlns:a16="http://schemas.microsoft.com/office/drawing/2014/main" id="{0F93EF52-4F9D-6286-5E3D-5E0E977848C9}"/>
              </a:ext>
            </a:extLst>
          </p:cNvPr>
          <p:cNvSpPr txBox="1"/>
          <p:nvPr/>
        </p:nvSpPr>
        <p:spPr>
          <a:xfrm>
            <a:off x="171167" y="7384845"/>
            <a:ext cx="182021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明確な目的達成</a:t>
            </a:r>
          </a:p>
        </p:txBody>
      </p:sp>
      <p:sp>
        <p:nvSpPr>
          <p:cNvPr id="25" name="テキスト ボックス 79">
            <a:extLst>
              <a:ext uri="{FF2B5EF4-FFF2-40B4-BE49-F238E27FC236}">
                <a16:creationId xmlns:a16="http://schemas.microsoft.com/office/drawing/2014/main" id="{2BEB8569-9E22-252F-01DA-066FF541D88F}"/>
              </a:ext>
            </a:extLst>
          </p:cNvPr>
          <p:cNvSpPr txBox="1"/>
          <p:nvPr/>
        </p:nvSpPr>
        <p:spPr>
          <a:xfrm>
            <a:off x="171167" y="6780141"/>
            <a:ext cx="182021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楽しんでできる</a:t>
            </a:r>
          </a:p>
        </p:txBody>
      </p:sp>
      <p:sp>
        <p:nvSpPr>
          <p:cNvPr id="34" name="四角形: 角を丸くする 33">
            <a:extLst>
              <a:ext uri="{FF2B5EF4-FFF2-40B4-BE49-F238E27FC236}">
                <a16:creationId xmlns:a16="http://schemas.microsoft.com/office/drawing/2014/main" id="{A8C1B1BE-8EEC-EAA2-EEDB-9D3BB5227C48}"/>
              </a:ext>
            </a:extLst>
          </p:cNvPr>
          <p:cNvSpPr/>
          <p:nvPr/>
        </p:nvSpPr>
        <p:spPr>
          <a:xfrm>
            <a:off x="52115" y="7715226"/>
            <a:ext cx="2250257" cy="1437182"/>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600" b="1" u="sng" dirty="0">
              <a:solidFill>
                <a:schemeClr val="accent1">
                  <a:lumMod val="50000"/>
                </a:schemeClr>
              </a:solidFill>
              <a:ea typeface="游ゴシック"/>
              <a:cs typeface="Calibri"/>
            </a:endParaRPr>
          </a:p>
          <a:p>
            <a:endParaRPr lang="en-US" altLang="ja-JP" sz="1600" b="1" u="sng" dirty="0">
              <a:solidFill>
                <a:schemeClr val="accent1">
                  <a:lumMod val="50000"/>
                </a:schemeClr>
              </a:solidFill>
              <a:ea typeface="游ゴシック"/>
              <a:cs typeface="Calibri"/>
            </a:endParaRPr>
          </a:p>
          <a:p>
            <a:r>
              <a:rPr lang="ja-JP" altLang="en-US" sz="1400" b="1" u="sng" dirty="0">
                <a:solidFill>
                  <a:schemeClr val="accent1">
                    <a:lumMod val="50000"/>
                  </a:schemeClr>
                </a:solidFill>
                <a:ea typeface="游ゴシック"/>
                <a:cs typeface="Calibri"/>
              </a:rPr>
              <a:t>どんな方におすすめ？</a:t>
            </a:r>
          </a:p>
          <a:p>
            <a:r>
              <a:rPr lang="ja-JP" altLang="en-US" sz="1400" b="1" dirty="0">
                <a:solidFill>
                  <a:schemeClr val="accent1">
                    <a:lumMod val="50000"/>
                  </a:schemeClr>
                </a:solidFill>
                <a:ea typeface="游ゴシック"/>
                <a:cs typeface="Calibri"/>
              </a:rPr>
              <a:t>・</a:t>
            </a:r>
            <a:r>
              <a:rPr lang="en-US" altLang="ja-JP" sz="1400" b="1" dirty="0">
                <a:solidFill>
                  <a:schemeClr val="accent1">
                    <a:lumMod val="50000"/>
                  </a:schemeClr>
                </a:solidFill>
                <a:ea typeface="游ゴシック"/>
                <a:cs typeface="Calibri"/>
              </a:rPr>
              <a:t>1</a:t>
            </a:r>
            <a:r>
              <a:rPr lang="ja-JP" altLang="en-US" sz="1400" b="1" dirty="0">
                <a:solidFill>
                  <a:schemeClr val="accent1">
                    <a:lumMod val="50000"/>
                  </a:schemeClr>
                </a:solidFill>
                <a:ea typeface="游ゴシック"/>
                <a:cs typeface="Calibri"/>
              </a:rPr>
              <a:t>人でやり続けることが苦手</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・仲間を増やしたい</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・ストレス発散・解消</a:t>
            </a:r>
            <a:endParaRPr lang="en-US" altLang="ja-JP" sz="1400" b="1" dirty="0">
              <a:solidFill>
                <a:schemeClr val="accent1">
                  <a:lumMod val="50000"/>
                </a:schemeClr>
              </a:solidFill>
              <a:ea typeface="游ゴシック"/>
              <a:cs typeface="Calibri"/>
            </a:endParaRPr>
          </a:p>
          <a:p>
            <a:endParaRPr lang="en-US" altLang="ja-JP" sz="1400" b="1" dirty="0">
              <a:solidFill>
                <a:schemeClr val="accent1">
                  <a:lumMod val="50000"/>
                </a:schemeClr>
              </a:solidFill>
              <a:ea typeface="游ゴシック"/>
              <a:cs typeface="Calibri"/>
            </a:endParaRPr>
          </a:p>
          <a:p>
            <a:endParaRPr lang="ja-JP" altLang="en-US" sz="1100" dirty="0">
              <a:ea typeface="游ゴシック"/>
              <a:cs typeface="Calibri"/>
            </a:endParaRPr>
          </a:p>
        </p:txBody>
      </p:sp>
      <p:sp>
        <p:nvSpPr>
          <p:cNvPr id="36" name="四角形: 角を丸くする 35">
            <a:extLst>
              <a:ext uri="{FF2B5EF4-FFF2-40B4-BE49-F238E27FC236}">
                <a16:creationId xmlns:a16="http://schemas.microsoft.com/office/drawing/2014/main" id="{A4C0214F-2DC0-7AEE-8B62-52518408C6CD}"/>
              </a:ext>
            </a:extLst>
          </p:cNvPr>
          <p:cNvSpPr/>
          <p:nvPr/>
        </p:nvSpPr>
        <p:spPr>
          <a:xfrm>
            <a:off x="3476216" y="4798245"/>
            <a:ext cx="2122675" cy="1437182"/>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600" b="1" u="sng" dirty="0">
              <a:solidFill>
                <a:schemeClr val="accent1">
                  <a:lumMod val="50000"/>
                </a:schemeClr>
              </a:solidFill>
              <a:ea typeface="游ゴシック"/>
              <a:cs typeface="Calibri"/>
            </a:endParaRPr>
          </a:p>
          <a:p>
            <a:endParaRPr lang="en-US" altLang="ja-JP" sz="1600" b="1" u="sng" dirty="0">
              <a:solidFill>
                <a:schemeClr val="accent1">
                  <a:lumMod val="50000"/>
                </a:schemeClr>
              </a:solidFill>
              <a:ea typeface="游ゴシック"/>
              <a:cs typeface="Calibri"/>
            </a:endParaRPr>
          </a:p>
          <a:p>
            <a:r>
              <a:rPr lang="ja-JP" altLang="en-US" sz="1400" b="1" u="sng" dirty="0">
                <a:solidFill>
                  <a:schemeClr val="accent1">
                    <a:lumMod val="50000"/>
                  </a:schemeClr>
                </a:solidFill>
                <a:ea typeface="游ゴシック"/>
                <a:cs typeface="Calibri"/>
              </a:rPr>
              <a:t>どんな方におすすめ？</a:t>
            </a:r>
          </a:p>
          <a:p>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・黙々と続けれる</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・忍耐力がある</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・大会に出たい</a:t>
            </a:r>
            <a:endParaRPr lang="en-US" altLang="ja-JP" sz="1400" b="1" dirty="0">
              <a:solidFill>
                <a:schemeClr val="accent1">
                  <a:lumMod val="50000"/>
                </a:schemeClr>
              </a:solidFill>
              <a:ea typeface="游ゴシック"/>
              <a:cs typeface="Calibri"/>
            </a:endParaRPr>
          </a:p>
          <a:p>
            <a:endParaRPr lang="en-US" altLang="ja-JP" sz="1400" b="1" dirty="0">
              <a:solidFill>
                <a:schemeClr val="accent1">
                  <a:lumMod val="50000"/>
                </a:schemeClr>
              </a:solidFill>
              <a:ea typeface="游ゴシック"/>
              <a:cs typeface="Calibri"/>
            </a:endParaRPr>
          </a:p>
          <a:p>
            <a:endParaRPr lang="ja-JP" altLang="en-US" sz="1100" dirty="0">
              <a:ea typeface="游ゴシック"/>
              <a:cs typeface="Calibri"/>
            </a:endParaRPr>
          </a:p>
        </p:txBody>
      </p:sp>
      <p:pic>
        <p:nvPicPr>
          <p:cNvPr id="32" name="図 31" descr="おもちゃ, 時計, 挿絵 が含まれている画像&#10;&#10;AI によって生成されたコンテンツは間違っている可能性があります。">
            <a:extLst>
              <a:ext uri="{FF2B5EF4-FFF2-40B4-BE49-F238E27FC236}">
                <a16:creationId xmlns:a16="http://schemas.microsoft.com/office/drawing/2014/main" id="{06ACFCEA-C0CE-E29A-073D-023308F6DEA3}"/>
              </a:ext>
            </a:extLst>
          </p:cNvPr>
          <p:cNvPicPr>
            <a:picLocks noChangeAspect="1"/>
          </p:cNvPicPr>
          <p:nvPr/>
        </p:nvPicPr>
        <p:blipFill>
          <a:blip r:embed="rId6"/>
          <a:stretch>
            <a:fillRect/>
          </a:stretch>
        </p:blipFill>
        <p:spPr>
          <a:xfrm>
            <a:off x="5412025" y="4806122"/>
            <a:ext cx="1377735" cy="1384658"/>
          </a:xfrm>
          <a:prstGeom prst="rect">
            <a:avLst/>
          </a:prstGeom>
        </p:spPr>
      </p:pic>
      <p:sp>
        <p:nvSpPr>
          <p:cNvPr id="7" name="テキスト ボックス 79">
            <a:extLst>
              <a:ext uri="{FF2B5EF4-FFF2-40B4-BE49-F238E27FC236}">
                <a16:creationId xmlns:a16="http://schemas.microsoft.com/office/drawing/2014/main" id="{BCE59EE7-5665-4F6B-AED3-497D9910D516}"/>
              </a:ext>
            </a:extLst>
          </p:cNvPr>
          <p:cNvSpPr txBox="1"/>
          <p:nvPr/>
        </p:nvSpPr>
        <p:spPr>
          <a:xfrm>
            <a:off x="4903866" y="6964936"/>
            <a:ext cx="1820215" cy="276999"/>
          </a:xfrm>
          <a:prstGeom prst="rect">
            <a:avLst/>
          </a:prstGeom>
          <a:solidFill>
            <a:sysClr val="window" lastClr="FFFFFF"/>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200" b="1" dirty="0">
                <a:solidFill>
                  <a:schemeClr val="accent1">
                    <a:lumMod val="50000"/>
                  </a:schemeClr>
                </a:solidFill>
                <a:latin typeface="HG丸ｺﾞｼｯｸM-PRO"/>
                <a:ea typeface="HG丸ｺﾞｼｯｸM-PRO"/>
              </a:rPr>
              <a:t>関節への負担が軽い</a:t>
            </a:r>
          </a:p>
        </p:txBody>
      </p:sp>
      <p:pic>
        <p:nvPicPr>
          <p:cNvPr id="20" name="図 19" descr="食品, 時計, 部屋 が含まれている画像&#10;&#10;AI によって生成されたコンテンツは間違っている可能性があります。">
            <a:extLst>
              <a:ext uri="{FF2B5EF4-FFF2-40B4-BE49-F238E27FC236}">
                <a16:creationId xmlns:a16="http://schemas.microsoft.com/office/drawing/2014/main" id="{2F73032B-10AE-7FD5-48B9-D4CEDA5262E4}"/>
              </a:ext>
            </a:extLst>
          </p:cNvPr>
          <p:cNvPicPr>
            <a:picLocks noChangeAspect="1"/>
          </p:cNvPicPr>
          <p:nvPr/>
        </p:nvPicPr>
        <p:blipFill>
          <a:blip r:embed="rId7"/>
          <a:stretch>
            <a:fillRect/>
          </a:stretch>
        </p:blipFill>
        <p:spPr>
          <a:xfrm>
            <a:off x="2150802" y="8390728"/>
            <a:ext cx="1243726" cy="880558"/>
          </a:xfrm>
          <a:prstGeom prst="rect">
            <a:avLst/>
          </a:prstGeom>
        </p:spPr>
      </p:pic>
      <p:cxnSp>
        <p:nvCxnSpPr>
          <p:cNvPr id="26" name="直線コネクタ 25">
            <a:extLst>
              <a:ext uri="{FF2B5EF4-FFF2-40B4-BE49-F238E27FC236}">
                <a16:creationId xmlns:a16="http://schemas.microsoft.com/office/drawing/2014/main" id="{0406279F-CA54-FB7F-99F8-A378354BA5C9}"/>
              </a:ext>
            </a:extLst>
          </p:cNvPr>
          <p:cNvCxnSpPr/>
          <p:nvPr/>
        </p:nvCxnSpPr>
        <p:spPr>
          <a:xfrm>
            <a:off x="194213" y="9265922"/>
            <a:ext cx="6352227" cy="0"/>
          </a:xfrm>
          <a:prstGeom prst="line">
            <a:avLst/>
          </a:prstGeom>
        </p:spPr>
        <p:style>
          <a:lnRef idx="1">
            <a:schemeClr val="dk1"/>
          </a:lnRef>
          <a:fillRef idx="0">
            <a:schemeClr val="dk1"/>
          </a:fillRef>
          <a:effectRef idx="0">
            <a:schemeClr val="dk1"/>
          </a:effectRef>
          <a:fontRef idx="minor">
            <a:schemeClr val="tx1"/>
          </a:fontRef>
        </p:style>
      </p:cxnSp>
      <p:sp>
        <p:nvSpPr>
          <p:cNvPr id="45" name="テキスト ボックス 79">
            <a:extLst>
              <a:ext uri="{FF2B5EF4-FFF2-40B4-BE49-F238E27FC236}">
                <a16:creationId xmlns:a16="http://schemas.microsoft.com/office/drawing/2014/main" id="{BD0D51FD-1783-57D5-98F2-F3C1CECB01E4}"/>
              </a:ext>
            </a:extLst>
          </p:cNvPr>
          <p:cNvSpPr txBox="1"/>
          <p:nvPr/>
        </p:nvSpPr>
        <p:spPr>
          <a:xfrm>
            <a:off x="52115" y="9208644"/>
            <a:ext cx="6784817" cy="738664"/>
          </a:xfrm>
          <a:prstGeom prst="rect">
            <a:avLst/>
          </a:prstGeom>
          <a:solidFill>
            <a:srgbClr val="F5D5EE"/>
          </a:solidFill>
          <a:effectLst>
            <a:softEdge rad="31750"/>
          </a:effectLst>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400" b="1" dirty="0">
                <a:solidFill>
                  <a:schemeClr val="accent1">
                    <a:lumMod val="50000"/>
                  </a:schemeClr>
                </a:solidFill>
                <a:latin typeface="HG丸ｺﾞｼｯｸM-PRO" panose="020F0600000000000000" pitchFamily="50" charset="-128"/>
                <a:ea typeface="HG丸ｺﾞｼｯｸM-PRO" panose="020F0600000000000000" pitchFamily="50" charset="-128"/>
              </a:rPr>
              <a:t>そもそも有酸素運動とは？</a:t>
            </a:r>
            <a:endParaRPr lang="en-US" altLang="ja-JP" sz="1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accent1">
                    <a:lumMod val="50000"/>
                  </a:schemeClr>
                </a:solidFill>
                <a:latin typeface="HG丸ｺﾞｼｯｸM-PRO" panose="020F0600000000000000" pitchFamily="50" charset="-128"/>
                <a:ea typeface="HG丸ｺﾞｼｯｸM-PRO" panose="020F0600000000000000" pitchFamily="50" charset="-128"/>
              </a:rPr>
              <a:t>ズバリ！酸素を取り入れながら行う運動のこと</a:t>
            </a:r>
            <a:endParaRPr lang="en-US" altLang="ja-JP" sz="1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accent1">
                    <a:lumMod val="50000"/>
                  </a:schemeClr>
                </a:solidFill>
                <a:latin typeface="HG丸ｺﾞｼｯｸM-PRO" panose="020F0600000000000000" pitchFamily="50" charset="-128"/>
                <a:ea typeface="HG丸ｺﾞｼｯｸM-PRO" panose="020F0600000000000000" pitchFamily="50" charset="-128"/>
              </a:rPr>
              <a:t>脂肪燃焼・内臓脂肪の燃焼が期待できます！</a:t>
            </a:r>
          </a:p>
        </p:txBody>
      </p:sp>
    </p:spTree>
    <p:extLst>
      <p:ext uri="{BB962C8B-B14F-4D97-AF65-F5344CB8AC3E}">
        <p14:creationId xmlns:p14="http://schemas.microsoft.com/office/powerpoint/2010/main" val="180843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6BE5E16E-FCDE-E52B-8C2F-D90A1431BB64}"/>
              </a:ext>
            </a:extLst>
          </p:cNvPr>
          <p:cNvSpPr/>
          <p:nvPr/>
        </p:nvSpPr>
        <p:spPr>
          <a:xfrm>
            <a:off x="0" y="3951"/>
            <a:ext cx="6845300" cy="1380690"/>
          </a:xfrm>
          <a:prstGeom prst="rect">
            <a:avLst/>
          </a:prstGeom>
          <a:solidFill>
            <a:schemeClr val="bg2">
              <a:lumMod val="90000"/>
            </a:schemeClr>
          </a:solidFill>
          <a:ln w="38100">
            <a:solidFill>
              <a:srgbClr val="002060"/>
            </a:solid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endParaRPr lang="en-US" altLang="ja-JP" sz="900">
              <a:ln w="12700">
                <a:noFill/>
                <a:prstDash val="solid"/>
              </a:ln>
              <a:solidFill>
                <a:schemeClr val="tx1">
                  <a:lumMod val="75000"/>
                  <a:lumOff val="25000"/>
                </a:schemeClr>
              </a:solidFill>
              <a:effectLst>
                <a:glow rad="127000">
                  <a:schemeClr val="bg1"/>
                </a:glow>
              </a:effectLst>
              <a:latin typeface="AR Pゴシック体S" panose="020B0600010101010101" pitchFamily="50" charset="-128"/>
              <a:ea typeface="AR Pゴシック体S" panose="020B0600010101010101" pitchFamily="50" charset="-128"/>
            </a:endParaRPr>
          </a:p>
        </p:txBody>
      </p:sp>
      <p:sp>
        <p:nvSpPr>
          <p:cNvPr id="67" name="テキスト ボックス 1041"/>
          <p:cNvSpPr txBox="1"/>
          <p:nvPr/>
        </p:nvSpPr>
        <p:spPr>
          <a:xfrm>
            <a:off x="41680" y="29668"/>
            <a:ext cx="6794673" cy="1291584"/>
          </a:xfrm>
          <a:prstGeom prst="rect">
            <a:avLst/>
          </a:prstGeom>
          <a:solidFill>
            <a:srgbClr val="F5D5EE"/>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dist">
              <a:lnSpc>
                <a:spcPct val="150000"/>
              </a:lnSpc>
            </a:pPr>
            <a:r>
              <a:rPr kumimoji="1" lang="en-US" altLang="ja-JP" sz="4500" b="1" dirty="0">
                <a:ln>
                  <a:solidFill>
                    <a:schemeClr val="bg1"/>
                  </a:solidFill>
                </a:ln>
                <a:solidFill>
                  <a:schemeClr val="accent1">
                    <a:lumMod val="50000"/>
                  </a:schemeClr>
                </a:solidFill>
                <a:effectLst>
                  <a:glow rad="127000">
                    <a:schemeClr val="bg1"/>
                  </a:glow>
                </a:effectLst>
                <a:latin typeface="AR Pゴシック体S" panose="020B0600010101010101" pitchFamily="50" charset="-128"/>
                <a:ea typeface="AR Pゴシック体S" panose="020B0600010101010101" pitchFamily="50" charset="-128"/>
              </a:rPr>
              <a:t>3</a:t>
            </a:r>
            <a:r>
              <a:rPr kumimoji="1" lang="ja-JP" altLang="en-US" sz="4500" b="1" dirty="0">
                <a:ln>
                  <a:solidFill>
                    <a:schemeClr val="bg1"/>
                  </a:solidFill>
                </a:ln>
                <a:solidFill>
                  <a:schemeClr val="accent1">
                    <a:lumMod val="50000"/>
                  </a:schemeClr>
                </a:solidFill>
                <a:effectLst>
                  <a:glow rad="127000">
                    <a:schemeClr val="bg1"/>
                  </a:glow>
                </a:effectLst>
                <a:latin typeface="AR Pゴシック体S" panose="020B0600010101010101" pitchFamily="50" charset="-128"/>
                <a:ea typeface="AR Pゴシック体S" panose="020B0600010101010101" pitchFamily="50" charset="-128"/>
              </a:rPr>
              <a:t>月の教室スケジュール</a:t>
            </a:r>
            <a:endParaRPr lang="en-US" altLang="ja-JP" sz="4500" b="1" dirty="0">
              <a:ln>
                <a:solidFill>
                  <a:prstClr val="white"/>
                </a:solidFill>
              </a:ln>
              <a:solidFill>
                <a:schemeClr val="accent1">
                  <a:lumMod val="50000"/>
                </a:schemeClr>
              </a:solidFill>
              <a:effectLst>
                <a:glow rad="127000">
                  <a:prstClr val="white"/>
                </a:glow>
              </a:effectLst>
              <a:latin typeface="AR Pゴシック体S" panose="020B0600010101010101" pitchFamily="50" charset="-128"/>
              <a:ea typeface="AR Pゴシック体S" panose="020B0600010101010101" pitchFamily="50" charset="-128"/>
            </a:endParaRPr>
          </a:p>
          <a:p>
            <a:pPr algn="ctr">
              <a:lnSpc>
                <a:spcPct val="150000"/>
              </a:lnSpc>
            </a:pPr>
            <a:endParaRPr lang="en-US" altLang="ja-JP" sz="1800" b="1" dirty="0">
              <a:ln>
                <a:solidFill>
                  <a:prstClr val="white"/>
                </a:solidFill>
              </a:ln>
              <a:solidFill>
                <a:srgbClr val="0070C0"/>
              </a:solidFill>
              <a:effectLst>
                <a:glow rad="127000">
                  <a:prstClr val="white"/>
                </a:glow>
              </a:effectLst>
              <a:latin typeface="ARゴシック体S" panose="020B0609010101010101" pitchFamily="49" charset="-128"/>
              <a:ea typeface="ARゴシック体S" panose="020B0609010101010101" pitchFamily="49" charset="-128"/>
            </a:endParaRPr>
          </a:p>
        </p:txBody>
      </p:sp>
      <p:sp>
        <p:nvSpPr>
          <p:cNvPr id="54" name="正方形/長方形 53"/>
          <p:cNvSpPr/>
          <p:nvPr/>
        </p:nvSpPr>
        <p:spPr>
          <a:xfrm>
            <a:off x="1" y="1009703"/>
            <a:ext cx="6828932" cy="369332"/>
          </a:xfrm>
          <a:prstGeom prst="rect">
            <a:avLst/>
          </a:prstGeom>
          <a:solidFill>
            <a:schemeClr val="bg1"/>
          </a:solidFill>
          <a:ln w="38100">
            <a:solidFill>
              <a:srgbClr val="002060"/>
            </a:solidFill>
          </a:ln>
        </p:spPr>
        <p:txBody>
          <a:bodyPr wrap="square" lIns="91440" tIns="45720" rIns="91440" bIns="45720">
            <a:spAutoFit/>
          </a:bodyPr>
          <a:lstStyle/>
          <a:p>
            <a:pPr algn="dist"/>
            <a:r>
              <a:rPr lang="ja-JP" altLang="en-US" spc="50">
                <a:ln w="6350" cmpd="sng">
                  <a:solidFill>
                    <a:srgbClr val="FF0000"/>
                  </a:solidFill>
                  <a:prstDash val="solid"/>
                </a:ln>
                <a:solidFill>
                  <a:srgbClr val="CCCCFF"/>
                </a:solidFill>
                <a:latin typeface="+mj-ea"/>
                <a:ea typeface="+mj-ea"/>
              </a:rPr>
              <a:t>会員制</a:t>
            </a:r>
            <a:r>
              <a:rPr lang="ja-JP" altLang="en-US" spc="50">
                <a:ln w="6350" cmpd="sng">
                  <a:solidFill>
                    <a:srgbClr val="FF0000"/>
                  </a:solidFill>
                  <a:prstDash val="solid"/>
                </a:ln>
                <a:solidFill>
                  <a:srgbClr val="002060"/>
                </a:solidFill>
                <a:latin typeface="+mj-ea"/>
                <a:ea typeface="+mj-ea"/>
              </a:rPr>
              <a:t>教室☆随時無料体験☆実施中</a:t>
            </a:r>
            <a:endParaRPr lang="en-US" altLang="ja-JP" spc="50">
              <a:ln w="6350" cmpd="sng">
                <a:solidFill>
                  <a:srgbClr val="FF0000"/>
                </a:solidFill>
                <a:prstDash val="solid"/>
              </a:ln>
              <a:solidFill>
                <a:srgbClr val="002060"/>
              </a:solidFill>
              <a:ea typeface="AR Pゴシック体S" panose="020B0600010101010101" pitchFamily="50" charset="-128"/>
            </a:endParaRPr>
          </a:p>
        </p:txBody>
      </p:sp>
      <p:pic>
        <p:nvPicPr>
          <p:cNvPr id="2126" name="Picture 78">
            <a:extLst>
              <a:ext uri="{FF2B5EF4-FFF2-40B4-BE49-F238E27FC236}">
                <a16:creationId xmlns:a16="http://schemas.microsoft.com/office/drawing/2014/main" id="{51527812-AF7F-27A8-B688-04AE59D05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38113"/>
            <a:ext cx="31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円形吹き出し 2">
            <a:extLst>
              <a:ext uri="{FF2B5EF4-FFF2-40B4-BE49-F238E27FC236}">
                <a16:creationId xmlns:a16="http://schemas.microsoft.com/office/drawing/2014/main" id="{9A29A6E0-E723-FB96-1907-BC42FF41D57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2300" y="51766788"/>
            <a:ext cx="16354425" cy="8013700"/>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a:extLst>
              <a:ext uri="{FF2B5EF4-FFF2-40B4-BE49-F238E27FC236}">
                <a16:creationId xmlns:a16="http://schemas.microsoft.com/office/drawing/2014/main" id="{2E406D27-CFB9-4404-3920-CEA0C6F3A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1713" y="51758850"/>
            <a:ext cx="17225962"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円形吹き出し 2">
            <a:extLst>
              <a:ext uri="{FF2B5EF4-FFF2-40B4-BE49-F238E27FC236}">
                <a16:creationId xmlns:a16="http://schemas.microsoft.com/office/drawing/2014/main" id="{0986F196-FE6A-D582-23B8-8B6E49C2399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2300" y="51766788"/>
            <a:ext cx="16354425" cy="80137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EF293434-D4F6-A66E-5CC7-72567757A4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1713" y="51758850"/>
            <a:ext cx="17225962"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41637548-A8BC-5040-230C-EF4B1C2A768C}"/>
              </a:ext>
            </a:extLst>
          </p:cNvPr>
          <p:cNvSpPr/>
          <p:nvPr/>
        </p:nvSpPr>
        <p:spPr>
          <a:xfrm>
            <a:off x="20855" y="8553046"/>
            <a:ext cx="6817069" cy="1315745"/>
          </a:xfrm>
          <a:prstGeom prst="rect">
            <a:avLst/>
          </a:prstGeom>
          <a:solidFill>
            <a:srgbClr val="F5D5EE"/>
          </a:solidFill>
          <a:ln w="38100">
            <a:solidFill>
              <a:srgbClr val="002060"/>
            </a:solidFill>
          </a:ln>
        </p:spPr>
        <p:style>
          <a:lnRef idx="0">
            <a:scrgbClr r="0" g="0" b="0"/>
          </a:lnRef>
          <a:fillRef idx="0">
            <a:scrgbClr r="0" g="0" b="0"/>
          </a:fillRef>
          <a:effectRef idx="0">
            <a:scrgbClr r="0" g="0" b="0"/>
          </a:effectRef>
          <a:fontRef idx="minor">
            <a:schemeClr val="lt1"/>
          </a:fontRef>
        </p:style>
        <p:txBody>
          <a:bodyPr wrap="square" lIns="91440" tIns="45720" rIns="91440" bIns="45720" anchor="t">
            <a:spAutoFit/>
          </a:bodyPr>
          <a:lstStyle/>
          <a:p>
            <a:pPr>
              <a:lnSpc>
                <a:spcPct val="150000"/>
              </a:lnSpc>
            </a:pPr>
            <a:r>
              <a:rPr lang="ja-JP" altLang="en-US" sz="1300" cap="none" spc="0" dirty="0">
                <a:ln w="12700">
                  <a:noFill/>
                  <a:prstDash val="solid"/>
                </a:ln>
                <a:solidFill>
                  <a:schemeClr val="accent1">
                    <a:lumMod val="50000"/>
                  </a:schemeClr>
                </a:solidFill>
                <a:effectLst>
                  <a:glow>
                    <a:schemeClr val="bg1"/>
                  </a:glow>
                </a:effectLst>
                <a:latin typeface="AR Pゴシック体S"/>
                <a:ea typeface="AR Pゴシック体S"/>
              </a:rPr>
              <a:t>小城市三日月保健福祉センター</a:t>
            </a:r>
            <a:r>
              <a:rPr lang="en-US" altLang="ja-JP" sz="1300" cap="none" spc="0" dirty="0">
                <a:ln w="12700">
                  <a:noFill/>
                  <a:prstDash val="solid"/>
                </a:ln>
                <a:solidFill>
                  <a:schemeClr val="accent1">
                    <a:lumMod val="50000"/>
                  </a:schemeClr>
                </a:solidFill>
                <a:effectLst>
                  <a:glow>
                    <a:schemeClr val="bg1"/>
                  </a:glow>
                </a:effectLst>
                <a:latin typeface="AR Pゴシック体S"/>
                <a:ea typeface="AR Pゴシック体S"/>
              </a:rPr>
              <a:t>『</a:t>
            </a:r>
            <a:r>
              <a:rPr lang="ja-JP" altLang="en-US" sz="1300" cap="none" spc="0" dirty="0">
                <a:ln w="12700">
                  <a:noFill/>
                  <a:prstDash val="solid"/>
                </a:ln>
                <a:solidFill>
                  <a:schemeClr val="accent1">
                    <a:lumMod val="50000"/>
                  </a:schemeClr>
                </a:solidFill>
                <a:effectLst>
                  <a:glow>
                    <a:schemeClr val="bg1"/>
                  </a:glow>
                </a:effectLst>
                <a:latin typeface="AR Pゴシック体S"/>
                <a:ea typeface="AR Pゴシック体S"/>
              </a:rPr>
              <a:t>ゆめりあ</a:t>
            </a:r>
            <a:r>
              <a:rPr lang="en-US" altLang="ja-JP" sz="1300" cap="none" spc="0" dirty="0">
                <a:ln w="12700">
                  <a:noFill/>
                  <a:prstDash val="solid"/>
                </a:ln>
                <a:solidFill>
                  <a:schemeClr val="accent1">
                    <a:lumMod val="50000"/>
                  </a:schemeClr>
                </a:solidFill>
                <a:effectLst>
                  <a:glow>
                    <a:schemeClr val="bg1"/>
                  </a:glow>
                </a:effectLst>
                <a:latin typeface="AR Pゴシック体S"/>
                <a:ea typeface="AR Pゴシック体S"/>
              </a:rPr>
              <a:t>』</a:t>
            </a:r>
            <a:endParaRPr lang="en-US" altLang="ja-JP" sz="1300" cap="none" spc="0" dirty="0">
              <a:ln w="12700">
                <a:noFill/>
                <a:prstDash val="solid"/>
              </a:ln>
              <a:solidFill>
                <a:schemeClr val="accent1">
                  <a:lumMod val="50000"/>
                </a:schemeClr>
              </a:solidFill>
              <a:effectLst>
                <a:glow>
                  <a:prstClr val="white"/>
                </a:glow>
              </a:effectLst>
              <a:latin typeface="AR Pゴシック体S"/>
              <a:ea typeface="AR Pゴシック体S"/>
            </a:endParaRPr>
          </a:p>
          <a:p>
            <a:r>
              <a:rPr lang="ja-JP" altLang="en-US" sz="11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指定管理者</a:t>
            </a:r>
            <a:r>
              <a:rPr lang="ja-JP" altLang="en-US" sz="14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a:t>
            </a:r>
            <a:r>
              <a:rPr lang="ja-JP" altLang="en-US" sz="15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シンコースポーツ九州株式会社</a:t>
            </a:r>
            <a:endParaRPr lang="en-US" altLang="ja-JP" sz="1500" dirty="0">
              <a:ln w="12700">
                <a:noFill/>
                <a:prstDash val="solid"/>
              </a:ln>
              <a:solidFill>
                <a:schemeClr val="accent1">
                  <a:lumMod val="50000"/>
                </a:schemeClr>
              </a:solidFill>
              <a:effectLst>
                <a:glow>
                  <a:prstClr val="white"/>
                </a:glow>
              </a:effectLst>
              <a:latin typeface="AR Pゴシック体S"/>
              <a:ea typeface="AR Pゴシック体S" panose="020B0600010101010101" pitchFamily="50" charset="-128"/>
            </a:endParaRPr>
          </a:p>
          <a:p>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TEL.</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０９５２</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７３</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９２８０　</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FAX. </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０９５２</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７３</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９２８２</a:t>
            </a:r>
            <a:endParaRPr lang="ja-JP" altLang="en-US" sz="900" dirty="0">
              <a:ln w="12700">
                <a:noFill/>
                <a:prstDash val="solid"/>
              </a:ln>
              <a:solidFill>
                <a:schemeClr val="accent1">
                  <a:lumMod val="50000"/>
                </a:schemeClr>
              </a:solidFill>
              <a:effectLst>
                <a:glow>
                  <a:prstClr val="white"/>
                </a:glow>
              </a:effectLst>
              <a:latin typeface="AR Pゴシック体S"/>
              <a:ea typeface="AR Pゴシック体S" panose="020B0600010101010101" pitchFamily="50" charset="-128"/>
            </a:endParaRPr>
          </a:p>
          <a:p>
            <a:endParaRPr lang="ja-JP" altLang="en-US" sz="900" dirty="0">
              <a:ln w="12700">
                <a:noFill/>
                <a:prstDash val="solid"/>
              </a:ln>
              <a:solidFill>
                <a:schemeClr val="accent1">
                  <a:lumMod val="50000"/>
                </a:schemeClr>
              </a:solidFill>
              <a:effectLst>
                <a:glow>
                  <a:prstClr val="white"/>
                </a:glow>
              </a:effectLst>
              <a:latin typeface="AR Pゴシック体S"/>
              <a:ea typeface="AR Pゴシック体S" panose="020B0600010101010101" pitchFamily="50" charset="-128"/>
            </a:endParaRPr>
          </a:p>
          <a:p>
            <a:r>
              <a:rPr lang="en-US" altLang="ja-JP" sz="900" cap="none" spc="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cap="none" spc="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休 館 日</a:t>
            </a:r>
            <a:r>
              <a:rPr lang="en-US" altLang="ja-JP" sz="900" cap="none" spc="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cap="none" spc="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第３月曜日とその翌日（祝日の場合は翌平日とその翌日）</a:t>
            </a:r>
            <a:endParaRPr lang="en-US" altLang="ja-JP" sz="900" cap="none" spc="0" dirty="0">
              <a:ln w="12700">
                <a:noFill/>
                <a:prstDash val="solid"/>
              </a:ln>
              <a:solidFill>
                <a:schemeClr val="accent1">
                  <a:lumMod val="50000"/>
                </a:schemeClr>
              </a:solidFill>
              <a:effectLst>
                <a:glow>
                  <a:prstClr val="white"/>
                </a:glow>
              </a:effectLst>
              <a:latin typeface="AR Pゴシック体S"/>
              <a:ea typeface="AR Pゴシック体S" panose="020B0600010101010101" pitchFamily="50" charset="-128"/>
            </a:endParaRPr>
          </a:p>
          <a:p>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年末年始（</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12</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月</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29</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日～</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1</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月</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1</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日）　</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お盆は通常営業</a:t>
            </a:r>
            <a:endParaRPr lang="en-US" altLang="ja-JP" sz="900" dirty="0">
              <a:ln w="12700">
                <a:noFill/>
                <a:prstDash val="solid"/>
              </a:ln>
              <a:solidFill>
                <a:schemeClr val="accent1">
                  <a:lumMod val="50000"/>
                </a:schemeClr>
              </a:solidFill>
              <a:effectLst>
                <a:glow>
                  <a:prstClr val="white"/>
                </a:glow>
              </a:effectLst>
              <a:latin typeface="AR Pゴシック体S"/>
              <a:ea typeface="AR Pゴシック体S" panose="020B0600010101010101" pitchFamily="50" charset="-128"/>
            </a:endParaRPr>
          </a:p>
          <a:p>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利用時間</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　</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10:00</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21:30</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（最終受付</a:t>
            </a:r>
            <a:r>
              <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21:00</a:t>
            </a:r>
            <a:r>
              <a:rPr lang="ja-JP" altLang="en-US"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rPr>
              <a:t>）</a:t>
            </a:r>
            <a:endParaRPr lang="en-US" altLang="ja-JP" sz="900" dirty="0">
              <a:ln w="12700">
                <a:noFill/>
                <a:prstDash val="solid"/>
              </a:ln>
              <a:solidFill>
                <a:schemeClr val="accent1">
                  <a:lumMod val="50000"/>
                </a:schemeClr>
              </a:solidFill>
              <a:effectLst>
                <a:glow>
                  <a:schemeClr val="bg1"/>
                </a:glow>
              </a:effectLst>
              <a:latin typeface="AR Pゴシック体S"/>
              <a:ea typeface="AR Pゴシック体S" panose="020B0600010101010101" pitchFamily="50" charset="-128"/>
            </a:endParaRPr>
          </a:p>
        </p:txBody>
      </p:sp>
      <p:pic>
        <p:nvPicPr>
          <p:cNvPr id="7" name="図 6">
            <a:extLst>
              <a:ext uri="{FF2B5EF4-FFF2-40B4-BE49-F238E27FC236}">
                <a16:creationId xmlns:a16="http://schemas.microsoft.com/office/drawing/2014/main" id="{CC78E510-3B60-3DD5-55D9-699EEC6262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4305" y="8695347"/>
            <a:ext cx="559461" cy="535193"/>
          </a:xfrm>
          <a:prstGeom prst="rect">
            <a:avLst/>
          </a:prstGeom>
        </p:spPr>
      </p:pic>
      <p:pic>
        <p:nvPicPr>
          <p:cNvPr id="8" name="Picture 2">
            <a:extLst>
              <a:ext uri="{FF2B5EF4-FFF2-40B4-BE49-F238E27FC236}">
                <a16:creationId xmlns:a16="http://schemas.microsoft.com/office/drawing/2014/main" id="{A5DE5642-56F6-0D82-3EBB-0629D3AE260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PaintStrokes/>
                    </a14:imgEffect>
                    <a14:imgEffect>
                      <a14:sharpenSoften amount="14000"/>
                    </a14:imgEffect>
                    <a14:imgEffect>
                      <a14:saturation sat="335000"/>
                    </a14:imgEffect>
                    <a14:imgEffect>
                      <a14:brightnessContrast bright="18000" contrast="22000"/>
                    </a14:imgEffect>
                  </a14:imgLayer>
                </a14:imgProps>
              </a:ext>
              <a:ext uri="{28A0092B-C50C-407E-A947-70E740481C1C}">
                <a14:useLocalDpi xmlns:a14="http://schemas.microsoft.com/office/drawing/2010/main" val="0"/>
              </a:ext>
            </a:extLst>
          </a:blip>
          <a:srcRect l="4896" t="5008" r="5277" b="5975"/>
          <a:stretch/>
        </p:blipFill>
        <p:spPr bwMode="auto">
          <a:xfrm>
            <a:off x="3821211" y="9282003"/>
            <a:ext cx="539759" cy="503431"/>
          </a:xfrm>
          <a:prstGeom prst="rect">
            <a:avLst/>
          </a:prstGeom>
          <a:blipFill>
            <a:blip r:embed="rId10"/>
            <a:tile tx="0" ty="0" sx="100000" sy="100000" flip="none" algn="tl"/>
          </a:blipFill>
          <a:ln>
            <a:noFill/>
          </a:ln>
          <a:effectLst>
            <a:outerShdw blurRad="50800" dist="50800" dir="5400000" algn="ctr" rotWithShape="0">
              <a:schemeClr val="bg1"/>
            </a:outerShdw>
          </a:effectLst>
        </p:spPr>
      </p:pic>
      <p:sp>
        <p:nvSpPr>
          <p:cNvPr id="4" name="四角形: 角を丸くする 3">
            <a:extLst>
              <a:ext uri="{FF2B5EF4-FFF2-40B4-BE49-F238E27FC236}">
                <a16:creationId xmlns:a16="http://schemas.microsoft.com/office/drawing/2014/main" id="{6C9FAB39-BD6D-AE99-CC9F-B12D87C6B95D}"/>
              </a:ext>
            </a:extLst>
          </p:cNvPr>
          <p:cNvSpPr/>
          <p:nvPr/>
        </p:nvSpPr>
        <p:spPr>
          <a:xfrm>
            <a:off x="4466675" y="8719026"/>
            <a:ext cx="2233026" cy="1007007"/>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lnSpc>
                <a:spcPct val="150000"/>
              </a:lnSpc>
            </a:pPr>
            <a:r>
              <a:rPr kumimoji="1" lang="en-US" altLang="ja-JP" sz="1900" b="1" dirty="0">
                <a:solidFill>
                  <a:srgbClr val="FF0000"/>
                </a:solidFill>
                <a:latin typeface="AR P丸ゴシック体E"/>
                <a:ea typeface="AR P丸ゴシック体E" panose="020F0900000000000000" pitchFamily="50" charset="-128"/>
              </a:rPr>
              <a:t>3</a:t>
            </a:r>
            <a:r>
              <a:rPr kumimoji="1" lang="ja-JP" altLang="en-US" sz="1900" b="1" dirty="0">
                <a:solidFill>
                  <a:srgbClr val="FF0000"/>
                </a:solidFill>
                <a:latin typeface="AR P丸ゴシック体E"/>
                <a:ea typeface="AR P丸ゴシック体E" panose="020F0900000000000000" pitchFamily="50" charset="-128"/>
              </a:rPr>
              <a:t>月</a:t>
            </a:r>
            <a:r>
              <a:rPr kumimoji="1" lang="ja-JP" altLang="en-US" sz="1900" dirty="0">
                <a:latin typeface="AR P丸ゴシック体E"/>
                <a:ea typeface="AR P丸ゴシック体E" panose="020F0900000000000000" pitchFamily="50" charset="-128"/>
              </a:rPr>
              <a:t>の休館日</a:t>
            </a:r>
            <a:endParaRPr lang="en-US" altLang="ja-JP" sz="1900" dirty="0">
              <a:latin typeface="AR P丸ゴシック体E"/>
              <a:ea typeface="AR P丸ゴシック体E" panose="020F0900000000000000" pitchFamily="50" charset="-128"/>
            </a:endParaRPr>
          </a:p>
          <a:p>
            <a:pPr algn="ctr">
              <a:lnSpc>
                <a:spcPct val="150000"/>
              </a:lnSpc>
            </a:pPr>
            <a:r>
              <a:rPr kumimoji="1" lang="en-US" altLang="ja-JP" sz="1700" b="1" u="sng" dirty="0">
                <a:solidFill>
                  <a:srgbClr val="FF0000"/>
                </a:solidFill>
                <a:latin typeface="AR P丸ゴシック体E"/>
                <a:ea typeface="AR P丸ゴシック体E"/>
              </a:rPr>
              <a:t>17</a:t>
            </a:r>
            <a:r>
              <a:rPr kumimoji="1" lang="ja-JP" altLang="en-US" sz="1700" b="1" u="sng" dirty="0">
                <a:solidFill>
                  <a:srgbClr val="FF0000"/>
                </a:solidFill>
                <a:latin typeface="AR P丸ゴシック体E"/>
                <a:ea typeface="AR P丸ゴシック体E"/>
              </a:rPr>
              <a:t>日</a:t>
            </a:r>
            <a:r>
              <a:rPr kumimoji="1" lang="en-US" altLang="ja-JP" sz="1700" b="1" u="sng" dirty="0">
                <a:latin typeface="AR P丸ゴシック体E"/>
                <a:ea typeface="AR P丸ゴシック体E"/>
              </a:rPr>
              <a:t>(</a:t>
            </a:r>
            <a:r>
              <a:rPr kumimoji="1" lang="ja-JP" altLang="en-US" sz="1700" b="1" u="sng" dirty="0">
                <a:latin typeface="AR P丸ゴシック体E"/>
                <a:ea typeface="AR P丸ゴシック体E"/>
              </a:rPr>
              <a:t>月</a:t>
            </a:r>
            <a:r>
              <a:rPr kumimoji="1" lang="en-US" altLang="ja-JP" sz="1700" b="1" u="sng" dirty="0">
                <a:latin typeface="AR P丸ゴシック体E"/>
                <a:ea typeface="AR P丸ゴシック体E"/>
              </a:rPr>
              <a:t>)</a:t>
            </a:r>
            <a:r>
              <a:rPr kumimoji="1" lang="ja-JP" altLang="en-US" sz="1700" b="1" u="sng" dirty="0">
                <a:latin typeface="AR P丸ゴシック体E"/>
                <a:ea typeface="AR P丸ゴシック体E"/>
              </a:rPr>
              <a:t>・</a:t>
            </a:r>
            <a:r>
              <a:rPr kumimoji="1" lang="en-US" altLang="ja-JP" sz="1700" b="1" u="sng" dirty="0">
                <a:solidFill>
                  <a:srgbClr val="FF0000"/>
                </a:solidFill>
                <a:latin typeface="AR P丸ゴシック体E"/>
                <a:ea typeface="AR P丸ゴシック体E"/>
              </a:rPr>
              <a:t>18</a:t>
            </a:r>
            <a:r>
              <a:rPr kumimoji="1" lang="ja-JP" altLang="en-US" sz="1700" b="1" u="sng" dirty="0">
                <a:solidFill>
                  <a:srgbClr val="FF0000"/>
                </a:solidFill>
                <a:latin typeface="AR P丸ゴシック体E"/>
                <a:ea typeface="AR P丸ゴシック体E"/>
              </a:rPr>
              <a:t>日</a:t>
            </a:r>
            <a:r>
              <a:rPr kumimoji="1" lang="en-US" altLang="ja-JP" sz="1700" b="1" u="sng" dirty="0">
                <a:latin typeface="AR P丸ゴシック体E"/>
                <a:ea typeface="AR P丸ゴシック体E"/>
              </a:rPr>
              <a:t>(</a:t>
            </a:r>
            <a:r>
              <a:rPr kumimoji="1" lang="ja-JP" altLang="en-US" sz="1700" b="1" u="sng" dirty="0">
                <a:latin typeface="AR P丸ゴシック体E"/>
                <a:ea typeface="AR P丸ゴシック体E"/>
              </a:rPr>
              <a:t>火</a:t>
            </a:r>
            <a:r>
              <a:rPr kumimoji="1" lang="en-US" altLang="ja-JP" sz="1700" b="1" u="sng" dirty="0">
                <a:latin typeface="AR P丸ゴシック体E"/>
                <a:ea typeface="AR P丸ゴシック体E"/>
              </a:rPr>
              <a:t>)</a:t>
            </a:r>
            <a:endParaRPr lang="ja-JP" altLang="en-US" sz="1700" b="1" u="sng" dirty="0">
              <a:latin typeface="AR P丸ゴシック体E"/>
              <a:ea typeface="AR P丸ゴシック体E"/>
            </a:endParaRPr>
          </a:p>
        </p:txBody>
      </p:sp>
      <p:sp>
        <p:nvSpPr>
          <p:cNvPr id="2" name="正方形/長方形 1">
            <a:extLst>
              <a:ext uri="{FF2B5EF4-FFF2-40B4-BE49-F238E27FC236}">
                <a16:creationId xmlns:a16="http://schemas.microsoft.com/office/drawing/2014/main" id="{34315A1D-8170-CD12-3E20-AE478847DAD0}"/>
              </a:ext>
            </a:extLst>
          </p:cNvPr>
          <p:cNvSpPr/>
          <p:nvPr/>
        </p:nvSpPr>
        <p:spPr>
          <a:xfrm>
            <a:off x="20095" y="1378226"/>
            <a:ext cx="6804649" cy="3574773"/>
          </a:xfrm>
          <a:prstGeom prst="rect">
            <a:avLst/>
          </a:prstGeom>
          <a:ln w="5715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pic>
        <p:nvPicPr>
          <p:cNvPr id="9" name="図 8">
            <a:extLst>
              <a:ext uri="{FF2B5EF4-FFF2-40B4-BE49-F238E27FC236}">
                <a16:creationId xmlns:a16="http://schemas.microsoft.com/office/drawing/2014/main" id="{C1897D43-FEC0-EE3A-B025-6989D5CF58FF}"/>
              </a:ext>
            </a:extLst>
          </p:cNvPr>
          <p:cNvPicPr>
            <a:picLocks noChangeAspect="1"/>
          </p:cNvPicPr>
          <p:nvPr/>
        </p:nvPicPr>
        <p:blipFill>
          <a:blip r:embed="rId11"/>
          <a:stretch>
            <a:fillRect/>
          </a:stretch>
        </p:blipFill>
        <p:spPr>
          <a:xfrm>
            <a:off x="39999" y="1377715"/>
            <a:ext cx="6802039" cy="3568607"/>
          </a:xfrm>
          <a:prstGeom prst="rect">
            <a:avLst/>
          </a:prstGeom>
        </p:spPr>
      </p:pic>
      <p:sp>
        <p:nvSpPr>
          <p:cNvPr id="5" name="四角形: 角を丸くする 4">
            <a:extLst>
              <a:ext uri="{FF2B5EF4-FFF2-40B4-BE49-F238E27FC236}">
                <a16:creationId xmlns:a16="http://schemas.microsoft.com/office/drawing/2014/main" id="{29BAEDF3-5328-DD39-886E-53349DA89DD1}"/>
              </a:ext>
            </a:extLst>
          </p:cNvPr>
          <p:cNvSpPr/>
          <p:nvPr/>
        </p:nvSpPr>
        <p:spPr>
          <a:xfrm>
            <a:off x="20095" y="4959769"/>
            <a:ext cx="6861942" cy="3563732"/>
          </a:xfrm>
          <a:prstGeom prst="roundRect">
            <a:avLst/>
          </a:prstGeom>
          <a:solidFill>
            <a:srgbClr val="99FF66"/>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tLang="ja-JP" sz="2000" b="1" dirty="0">
              <a:solidFill>
                <a:schemeClr val="accent1">
                  <a:lumMod val="50000"/>
                </a:schemeClr>
              </a:solidFill>
              <a:ea typeface="游ゴシック"/>
              <a:cs typeface="Calibri"/>
            </a:endParaRPr>
          </a:p>
          <a:p>
            <a:endParaRPr lang="ja-JP" altLang="en-US" sz="1200" b="1" dirty="0">
              <a:solidFill>
                <a:schemeClr val="accent1">
                  <a:lumMod val="50000"/>
                </a:schemeClr>
              </a:solidFill>
              <a:ea typeface="游ゴシック"/>
              <a:cs typeface="Calibri"/>
            </a:endParaRPr>
          </a:p>
          <a:p>
            <a:endParaRPr lang="en-US" altLang="ja-JP" sz="1600" b="1" u="sng" dirty="0">
              <a:solidFill>
                <a:schemeClr val="accent1">
                  <a:lumMod val="50000"/>
                </a:schemeClr>
              </a:solidFill>
              <a:ea typeface="游ゴシック"/>
              <a:cs typeface="Calibri"/>
            </a:endParaRPr>
          </a:p>
          <a:p>
            <a:endParaRPr lang="en-US" altLang="ja-JP" sz="1600" b="1" u="sng" dirty="0">
              <a:solidFill>
                <a:schemeClr val="accent1">
                  <a:lumMod val="50000"/>
                </a:schemeClr>
              </a:solidFill>
              <a:ea typeface="游ゴシック"/>
              <a:cs typeface="Calibri"/>
            </a:endParaRPr>
          </a:p>
          <a:p>
            <a:r>
              <a:rPr lang="ja-JP" altLang="en-US" sz="2400" b="1" u="sng" dirty="0">
                <a:solidFill>
                  <a:schemeClr val="accent1">
                    <a:lumMod val="50000"/>
                  </a:schemeClr>
                </a:solidFill>
                <a:ea typeface="游ゴシック"/>
                <a:cs typeface="Calibri"/>
              </a:rPr>
              <a:t>３月２３日（日）</a:t>
            </a:r>
          </a:p>
          <a:p>
            <a:r>
              <a:rPr lang="ja-JP" altLang="en-US" sz="1600" b="1" dirty="0">
                <a:solidFill>
                  <a:schemeClr val="accent1">
                    <a:lumMod val="50000"/>
                  </a:schemeClr>
                </a:solidFill>
                <a:ea typeface="游ゴシック"/>
                <a:cs typeface="Calibri"/>
              </a:rPr>
              <a:t>★ゆめりあ発表会★</a:t>
            </a:r>
            <a:endParaRPr lang="en-US" altLang="ja-JP" sz="1600" b="1" dirty="0">
              <a:solidFill>
                <a:schemeClr val="accent1">
                  <a:lumMod val="50000"/>
                </a:schemeClr>
              </a:solidFill>
              <a:ea typeface="游ゴシック"/>
              <a:cs typeface="Calibri"/>
            </a:endParaRPr>
          </a:p>
          <a:p>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・チアダンス</a:t>
            </a:r>
          </a:p>
          <a:p>
            <a:r>
              <a:rPr lang="ja-JP" altLang="en-US" sz="1400" b="1" dirty="0">
                <a:solidFill>
                  <a:schemeClr val="accent1">
                    <a:lumMod val="50000"/>
                  </a:schemeClr>
                </a:solidFill>
                <a:ea typeface="游ゴシック"/>
                <a:cs typeface="Calibri"/>
              </a:rPr>
              <a:t>・きっずダンス</a:t>
            </a:r>
            <a:endParaRPr lang="en-US" altLang="ja-JP" sz="1400" b="1" dirty="0">
              <a:solidFill>
                <a:schemeClr val="accent1">
                  <a:lumMod val="50000"/>
                </a:schemeClr>
              </a:solidFill>
              <a:ea typeface="游ゴシック"/>
              <a:cs typeface="Calibri"/>
            </a:endParaRPr>
          </a:p>
          <a:p>
            <a:r>
              <a:rPr lang="ja-JP" altLang="en-US" sz="1400" b="1" dirty="0">
                <a:solidFill>
                  <a:schemeClr val="accent1">
                    <a:lumMod val="50000"/>
                  </a:schemeClr>
                </a:solidFill>
                <a:ea typeface="游ゴシック"/>
                <a:cs typeface="Calibri"/>
              </a:rPr>
              <a:t>　　　　　　　など</a:t>
            </a:r>
          </a:p>
          <a:p>
            <a:r>
              <a:rPr lang="ja-JP" altLang="en-US" sz="1400" b="1" dirty="0">
                <a:solidFill>
                  <a:schemeClr val="accent1">
                    <a:lumMod val="50000"/>
                  </a:schemeClr>
                </a:solidFill>
                <a:ea typeface="游ゴシック"/>
                <a:cs typeface="Calibri"/>
              </a:rPr>
              <a:t>　　　　　　　　</a:t>
            </a:r>
          </a:p>
          <a:p>
            <a:r>
              <a:rPr lang="ja-JP" altLang="en-US" sz="1600" b="1" dirty="0">
                <a:solidFill>
                  <a:schemeClr val="accent1">
                    <a:lumMod val="50000"/>
                  </a:schemeClr>
                </a:solidFill>
                <a:ea typeface="游ゴシック"/>
                <a:cs typeface="Calibri"/>
              </a:rPr>
              <a:t>●ゆめりあで行っている様々な教室の発表会を１階で行います。</a:t>
            </a:r>
            <a:endParaRPr lang="en-US" altLang="ja-JP" sz="1600" b="1" dirty="0">
              <a:solidFill>
                <a:schemeClr val="accent1">
                  <a:lumMod val="50000"/>
                </a:schemeClr>
              </a:solidFill>
              <a:ea typeface="游ゴシック"/>
              <a:cs typeface="Calibri"/>
            </a:endParaRPr>
          </a:p>
          <a:p>
            <a:r>
              <a:rPr lang="ja-JP" altLang="en-US" sz="1600" b="1" dirty="0">
                <a:solidFill>
                  <a:schemeClr val="accent1">
                    <a:lumMod val="50000"/>
                  </a:schemeClr>
                </a:solidFill>
                <a:ea typeface="游ゴシック"/>
                <a:cs typeface="Calibri"/>
              </a:rPr>
              <a:t>詳しいスケジュールは決まり次第館内に掲示したり、ホームページや</a:t>
            </a:r>
            <a:r>
              <a:rPr lang="en-US" altLang="ja-JP" sz="1600" b="1" dirty="0">
                <a:solidFill>
                  <a:schemeClr val="accent1">
                    <a:lumMod val="50000"/>
                  </a:schemeClr>
                </a:solidFill>
                <a:ea typeface="游ゴシック"/>
                <a:cs typeface="Calibri"/>
              </a:rPr>
              <a:t>Instagram</a:t>
            </a:r>
            <a:r>
              <a:rPr lang="ja-JP" altLang="en-US" sz="1600" b="1" dirty="0">
                <a:solidFill>
                  <a:schemeClr val="accent1">
                    <a:lumMod val="50000"/>
                  </a:schemeClr>
                </a:solidFill>
                <a:ea typeface="游ゴシック"/>
                <a:cs typeface="Calibri"/>
              </a:rPr>
              <a:t>にて発表します。</a:t>
            </a:r>
            <a:endParaRPr lang="en-US" altLang="ja-JP" sz="1600" b="1" dirty="0">
              <a:solidFill>
                <a:schemeClr val="accent1">
                  <a:lumMod val="50000"/>
                </a:schemeClr>
              </a:solidFill>
              <a:ea typeface="游ゴシック"/>
              <a:cs typeface="Calibri"/>
            </a:endParaRPr>
          </a:p>
          <a:p>
            <a:r>
              <a:rPr lang="ja-JP" altLang="en-US" sz="1600" b="1" dirty="0">
                <a:solidFill>
                  <a:schemeClr val="accent1">
                    <a:lumMod val="50000"/>
                  </a:schemeClr>
                </a:solidFill>
                <a:ea typeface="游ゴシック"/>
                <a:cs typeface="Calibri"/>
              </a:rPr>
              <a:t>各種教室の入会を検討されている方もぜひこの機会にご覧ください！</a:t>
            </a:r>
            <a:endParaRPr lang="en-US" altLang="ja-JP" sz="1600" b="1" dirty="0">
              <a:solidFill>
                <a:schemeClr val="accent1">
                  <a:lumMod val="50000"/>
                </a:schemeClr>
              </a:solidFill>
              <a:ea typeface="游ゴシック"/>
              <a:cs typeface="Calibri"/>
            </a:endParaRPr>
          </a:p>
          <a:p>
            <a:endParaRPr lang="ja-JP" altLang="en-US" sz="1400" b="1" dirty="0">
              <a:solidFill>
                <a:schemeClr val="accent1">
                  <a:lumMod val="50000"/>
                </a:schemeClr>
              </a:solidFill>
              <a:ea typeface="游ゴシック"/>
              <a:cs typeface="Calibri"/>
            </a:endParaRPr>
          </a:p>
          <a:p>
            <a:endParaRPr lang="ja-JP" altLang="en-US" sz="1400" b="1" dirty="0">
              <a:solidFill>
                <a:schemeClr val="accent1">
                  <a:lumMod val="50000"/>
                </a:schemeClr>
              </a:solidFill>
              <a:ea typeface="游ゴシック"/>
              <a:cs typeface="Calibri"/>
            </a:endParaRPr>
          </a:p>
          <a:p>
            <a:endParaRPr lang="ja-JP" altLang="en-US" sz="1400" b="1" u="sng" dirty="0">
              <a:solidFill>
                <a:schemeClr val="accent1">
                  <a:lumMod val="50000"/>
                </a:schemeClr>
              </a:solidFill>
              <a:ea typeface="游ゴシック"/>
              <a:cs typeface="Calibri"/>
            </a:endParaRPr>
          </a:p>
        </p:txBody>
      </p:sp>
      <p:sp>
        <p:nvSpPr>
          <p:cNvPr id="15" name="テキスト ボックス 14">
            <a:extLst>
              <a:ext uri="{FF2B5EF4-FFF2-40B4-BE49-F238E27FC236}">
                <a16:creationId xmlns:a16="http://schemas.microsoft.com/office/drawing/2014/main" id="{1C7053EF-522B-53E6-D95E-ABCED483A7DD}"/>
              </a:ext>
            </a:extLst>
          </p:cNvPr>
          <p:cNvSpPr txBox="1"/>
          <p:nvPr/>
        </p:nvSpPr>
        <p:spPr>
          <a:xfrm>
            <a:off x="388879" y="4896380"/>
            <a:ext cx="6051175" cy="861774"/>
          </a:xfrm>
          <a:prstGeom prst="rect">
            <a:avLst/>
          </a:prstGeom>
          <a:noFill/>
        </p:spPr>
        <p:txBody>
          <a:bodyPr wrap="square" rtlCol="0">
            <a:spAutoFit/>
          </a:bodyPr>
          <a:lstStyle/>
          <a:p>
            <a:pPr algn="ctr"/>
            <a:r>
              <a:rPr kumimoji="1" lang="en-US" altLang="ja-JP" sz="5000" b="1" dirty="0">
                <a:solidFill>
                  <a:srgbClr val="FF0000"/>
                </a:solidFill>
              </a:rPr>
              <a:t>【</a:t>
            </a:r>
            <a:r>
              <a:rPr kumimoji="1" lang="ja-JP" altLang="en-US" sz="5000" b="1" dirty="0">
                <a:solidFill>
                  <a:srgbClr val="FF0000"/>
                </a:solidFill>
              </a:rPr>
              <a:t>イベント案内</a:t>
            </a:r>
            <a:r>
              <a:rPr kumimoji="1" lang="en-US" altLang="ja-JP" sz="5000" b="1" dirty="0">
                <a:solidFill>
                  <a:srgbClr val="FF0000"/>
                </a:solidFill>
              </a:rPr>
              <a:t>】</a:t>
            </a:r>
            <a:endParaRPr kumimoji="1" lang="ja-JP" altLang="en-US" sz="5000" dirty="0">
              <a:solidFill>
                <a:srgbClr val="FF0000"/>
              </a:solidFill>
            </a:endParaRPr>
          </a:p>
        </p:txBody>
      </p:sp>
      <p:pic>
        <p:nvPicPr>
          <p:cNvPr id="11" name="図 10" descr="部屋の中にいる群衆&#10;&#10;AI によって生成されたコンテンツは間違っている可能性があります。">
            <a:extLst>
              <a:ext uri="{FF2B5EF4-FFF2-40B4-BE49-F238E27FC236}">
                <a16:creationId xmlns:a16="http://schemas.microsoft.com/office/drawing/2014/main" id="{7FA88E5C-224A-D995-9F64-FCAE44700CD7}"/>
              </a:ext>
            </a:extLst>
          </p:cNvPr>
          <p:cNvPicPr>
            <a:picLocks noChangeAspect="1"/>
          </p:cNvPicPr>
          <p:nvPr/>
        </p:nvPicPr>
        <p:blipFill>
          <a:blip r:embed="rId12">
            <a:alphaModFix/>
            <a:extLst>
              <a:ext uri="{BEBA8EAE-BF5A-486C-A8C5-ECC9F3942E4B}">
                <a14:imgProps xmlns:a14="http://schemas.microsoft.com/office/drawing/2010/main">
                  <a14:imgLayer r:embed="rId13">
                    <a14:imgEffect>
                      <a14:artisticBlur/>
                    </a14:imgEffect>
                  </a14:imgLayer>
                </a14:imgProps>
              </a:ext>
            </a:extLst>
          </a:blip>
          <a:srcRect l="29215" t="54700" r="7451" b="18835"/>
          <a:stretch/>
        </p:blipFill>
        <p:spPr>
          <a:xfrm>
            <a:off x="2523727" y="5762348"/>
            <a:ext cx="4343401" cy="1358154"/>
          </a:xfrm>
          <a:prstGeom prst="rect">
            <a:avLst/>
          </a:prstGeom>
          <a:effectLst>
            <a:softEdge rad="31750"/>
          </a:effectLst>
        </p:spPr>
      </p:pic>
    </p:spTree>
    <p:extLst>
      <p:ext uri="{BB962C8B-B14F-4D97-AF65-F5344CB8AC3E}">
        <p14:creationId xmlns:p14="http://schemas.microsoft.com/office/powerpoint/2010/main" val="2360814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a58101-0cdd-4bde-ba4f-7853dfc25423" xsi:nil="true"/>
    <lcf76f155ced4ddcb4097134ff3c332f xmlns="9cd36fb4-1b70-4806-b706-8438f4d22e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92E13A6ABD5874896B66986121500F3" ma:contentTypeVersion="15" ma:contentTypeDescription="新しいドキュメントを作成します。" ma:contentTypeScope="" ma:versionID="6d1393e08c9a4dfbfdbd6d7fc4016268">
  <xsd:schema xmlns:xsd="http://www.w3.org/2001/XMLSchema" xmlns:xs="http://www.w3.org/2001/XMLSchema" xmlns:p="http://schemas.microsoft.com/office/2006/metadata/properties" xmlns:ns2="9cd36fb4-1b70-4806-b706-8438f4d22e7c" xmlns:ns3="5ba58101-0cdd-4bde-ba4f-7853dfc25423" targetNamespace="http://schemas.microsoft.com/office/2006/metadata/properties" ma:root="true" ma:fieldsID="98f16cb4fe7204473e13913ca572d0e3" ns2:_="" ns3:_="">
    <xsd:import namespace="9cd36fb4-1b70-4806-b706-8438f4d22e7c"/>
    <xsd:import namespace="5ba58101-0cdd-4bde-ba4f-7853dfc254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36fb4-1b70-4806-b706-8438f4d22e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87706113-75d9-43f9-857a-4d0720faf04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a58101-0cdd-4bde-ba4f-7853dfc2542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14c085c9-f580-4e0a-b985-8313ee2debee}" ma:internalName="TaxCatchAll" ma:showField="CatchAllData" ma:web="5ba58101-0cdd-4bde-ba4f-7853dfc254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582EA9-0FEF-42C7-994D-6EFF83461947}">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5ba58101-0cdd-4bde-ba4f-7853dfc25423"/>
    <ds:schemaRef ds:uri="9cd36fb4-1b70-4806-b706-8438f4d22e7c"/>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59CA8A-32F8-4895-86D4-20AD3CE6B417}">
  <ds:schemaRefs>
    <ds:schemaRef ds:uri="5ba58101-0cdd-4bde-ba4f-7853dfc25423"/>
    <ds:schemaRef ds:uri="9cd36fb4-1b70-4806-b706-8438f4d22e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003A23-721A-4170-92F7-A666AB3D9E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602</TotalTime>
  <Words>660</Words>
  <Application>Microsoft Office PowerPoint</Application>
  <PresentationFormat>A4 210 x 297 mm</PresentationFormat>
  <Paragraphs>134</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Adobe Gothic Std B</vt:lpstr>
      <vt:lpstr>AR PHeiti2 Medium GB</vt:lpstr>
      <vt:lpstr>AR PＰＯＰ５H</vt:lpstr>
      <vt:lpstr>AR Pゴシック体S</vt:lpstr>
      <vt:lpstr>AR P丸ゴシック体E</vt:lpstr>
      <vt:lpstr>ARゴシック体S</vt:lpstr>
      <vt:lpstr>HG丸ｺﾞｼｯｸM-PRO</vt:lpstr>
      <vt:lpstr>Noto Sans JP</vt:lpstr>
      <vt:lpstr>游ゴシック</vt:lpstr>
      <vt:lpstr>Arial</vt:lpstr>
      <vt:lpstr>Calibri</vt:lpstr>
      <vt:lpstr>Calibri Light</vt:lpstr>
      <vt:lpstr>Lato</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 貴也</dc:creator>
  <cp:lastModifiedBy>佐賀三日月保健福祉センター shinko-sports</cp:lastModifiedBy>
  <cp:revision>3</cp:revision>
  <cp:lastPrinted>2025-02-20T02:40:24Z</cp:lastPrinted>
  <dcterms:created xsi:type="dcterms:W3CDTF">2020-04-21T12:16:34Z</dcterms:created>
  <dcterms:modified xsi:type="dcterms:W3CDTF">2025-02-24T05:48:05Z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0x010100E92E13A6ABD5874896B66986121500F3</vt:lpwstr>
  </property>
  <property fmtid="{D5CDD505-2E9C-101B-9397-08002B2CF9AE}" pid="3" name="MediaServiceImageTags">
    <vt:lpwstr/>
  </property>
</Properties>
</file>